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321" r:id="rId5"/>
    <p:sldId id="258" r:id="rId6"/>
    <p:sldId id="268" r:id="rId7"/>
    <p:sldId id="259" r:id="rId8"/>
    <p:sldId id="323" r:id="rId9"/>
    <p:sldId id="324" r:id="rId10"/>
    <p:sldId id="325" r:id="rId11"/>
    <p:sldId id="326" r:id="rId12"/>
    <p:sldId id="328" r:id="rId13"/>
    <p:sldId id="329" r:id="rId14"/>
    <p:sldId id="331" r:id="rId15"/>
    <p:sldId id="317" r:id="rId16"/>
    <p:sldId id="318" r:id="rId17"/>
    <p:sldId id="319" r:id="rId18"/>
    <p:sldId id="320" r:id="rId19"/>
    <p:sldId id="257" r:id="rId20"/>
    <p:sldId id="260" r:id="rId21"/>
    <p:sldId id="261" r:id="rId22"/>
    <p:sldId id="262" r:id="rId23"/>
    <p:sldId id="265" r:id="rId24"/>
    <p:sldId id="267" r:id="rId25"/>
    <p:sldId id="264" r:id="rId26"/>
    <p:sldId id="269" r:id="rId27"/>
    <p:sldId id="270" r:id="rId28"/>
    <p:sldId id="271" r:id="rId29"/>
    <p:sldId id="272" r:id="rId30"/>
    <p:sldId id="273" r:id="rId31"/>
    <p:sldId id="274" r:id="rId32"/>
    <p:sldId id="275" r:id="rId33"/>
    <p:sldId id="276" r:id="rId34"/>
    <p:sldId id="277" r:id="rId35"/>
    <p:sldId id="278" r:id="rId36"/>
    <p:sldId id="279" r:id="rId37"/>
    <p:sldId id="280" r:id="rId38"/>
    <p:sldId id="322" r:id="rId39"/>
    <p:sldId id="281" r:id="rId40"/>
    <p:sldId id="282" r:id="rId41"/>
    <p:sldId id="283" r:id="rId42"/>
    <p:sldId id="284" r:id="rId43"/>
    <p:sldId id="285" r:id="rId44"/>
    <p:sldId id="286" r:id="rId45"/>
    <p:sldId id="287" r:id="rId46"/>
    <p:sldId id="288" r:id="rId47"/>
    <p:sldId id="289" r:id="rId48"/>
    <p:sldId id="290" r:id="rId49"/>
    <p:sldId id="291" r:id="rId50"/>
    <p:sldId id="292" r:id="rId51"/>
    <p:sldId id="293" r:id="rId52"/>
    <p:sldId id="294" r:id="rId53"/>
    <p:sldId id="295" r:id="rId54"/>
    <p:sldId id="296" r:id="rId55"/>
    <p:sldId id="297" r:id="rId56"/>
    <p:sldId id="298" r:id="rId57"/>
    <p:sldId id="299" r:id="rId58"/>
    <p:sldId id="300" r:id="rId59"/>
    <p:sldId id="301" r:id="rId60"/>
    <p:sldId id="302" r:id="rId61"/>
    <p:sldId id="303" r:id="rId62"/>
    <p:sldId id="304" r:id="rId63"/>
    <p:sldId id="305" r:id="rId64"/>
    <p:sldId id="306" r:id="rId65"/>
    <p:sldId id="307" r:id="rId66"/>
    <p:sldId id="308" r:id="rId67"/>
    <p:sldId id="309" r:id="rId68"/>
    <p:sldId id="310" r:id="rId69"/>
    <p:sldId id="311" r:id="rId70"/>
    <p:sldId id="313" r:id="rId71"/>
    <p:sldId id="312" r:id="rId72"/>
    <p:sldId id="314" r:id="rId73"/>
    <p:sldId id="315" r:id="rId74"/>
    <p:sldId id="316" r:id="rId7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60" d="100"/>
          <a:sy n="60" d="100"/>
        </p:scale>
        <p:origin x="-1384" y="-33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slide" Target="slides/slide70.xml"/><Relationship Id="rId79" Type="http://schemas.openxmlformats.org/officeDocument/2006/relationships/tableStyles" Target="tableStyle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presProps" Target="presProp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D9E1C-C9DC-4366-9BE3-342510CD2589}" type="datetimeFigureOut">
              <a:rPr lang="en-IN" smtClean="0"/>
              <a:t>19-01-2026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323C7-50DD-4F29-AB26-998EF8B2ABA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769055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D9E1C-C9DC-4366-9BE3-342510CD2589}" type="datetimeFigureOut">
              <a:rPr lang="en-IN" smtClean="0"/>
              <a:t>19-01-2026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323C7-50DD-4F29-AB26-998EF8B2ABA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927804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D9E1C-C9DC-4366-9BE3-342510CD2589}" type="datetimeFigureOut">
              <a:rPr lang="en-IN" smtClean="0"/>
              <a:t>19-01-2026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323C7-50DD-4F29-AB26-998EF8B2ABA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392120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D9E1C-C9DC-4366-9BE3-342510CD2589}" type="datetimeFigureOut">
              <a:rPr lang="en-IN" smtClean="0"/>
              <a:t>19-01-2026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323C7-50DD-4F29-AB26-998EF8B2ABA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683577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D9E1C-C9DC-4366-9BE3-342510CD2589}" type="datetimeFigureOut">
              <a:rPr lang="en-IN" smtClean="0"/>
              <a:t>19-01-2026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323C7-50DD-4F29-AB26-998EF8B2ABA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733753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D9E1C-C9DC-4366-9BE3-342510CD2589}" type="datetimeFigureOut">
              <a:rPr lang="en-IN" smtClean="0"/>
              <a:t>19-01-2026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323C7-50DD-4F29-AB26-998EF8B2ABA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872151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D9E1C-C9DC-4366-9BE3-342510CD2589}" type="datetimeFigureOut">
              <a:rPr lang="en-IN" smtClean="0"/>
              <a:t>19-01-2026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323C7-50DD-4F29-AB26-998EF8B2ABA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27555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D9E1C-C9DC-4366-9BE3-342510CD2589}" type="datetimeFigureOut">
              <a:rPr lang="en-IN" smtClean="0"/>
              <a:t>19-01-2026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323C7-50DD-4F29-AB26-998EF8B2ABA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056274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D9E1C-C9DC-4366-9BE3-342510CD2589}" type="datetimeFigureOut">
              <a:rPr lang="en-IN" smtClean="0"/>
              <a:t>19-01-2026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323C7-50DD-4F29-AB26-998EF8B2ABA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470246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D9E1C-C9DC-4366-9BE3-342510CD2589}" type="datetimeFigureOut">
              <a:rPr lang="en-IN" smtClean="0"/>
              <a:t>19-01-2026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323C7-50DD-4F29-AB26-998EF8B2ABA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187056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D9E1C-C9DC-4366-9BE3-342510CD2589}" type="datetimeFigureOut">
              <a:rPr lang="en-IN" smtClean="0"/>
              <a:t>19-01-2026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323C7-50DD-4F29-AB26-998EF8B2ABA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525807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4D9E1C-C9DC-4366-9BE3-342510CD2589}" type="datetimeFigureOut">
              <a:rPr lang="en-IN" smtClean="0"/>
              <a:t>19-01-2026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E323C7-50DD-4F29-AB26-998EF8B2ABA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887302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ftp://ftp.rfc-editor.org/in-notes/rfc2396.txt" TargetMode="External"/><Relationship Id="rId2" Type="http://schemas.openxmlformats.org/officeDocument/2006/relationships/hyperlink" Target="ftp://ftp.rfc-editor.org/in-notes/rfc2141.txt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mailto:username@domain.com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info.cern.ch/hypertext/WWW/TheProject.html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www.example.com/blog/article.html?id=123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763688" y="1988840"/>
            <a:ext cx="589597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/>
              <a:t>BCSE203E - Web Programming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364088" y="4293096"/>
            <a:ext cx="30963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Dr. </a:t>
            </a:r>
            <a:r>
              <a:rPr lang="en-US" dirty="0" err="1"/>
              <a:t>Leninisha</a:t>
            </a:r>
            <a:endParaRPr lang="en-US" dirty="0"/>
          </a:p>
          <a:p>
            <a:r>
              <a:rPr lang="en-US" dirty="0" err="1"/>
              <a:t>Asso</a:t>
            </a:r>
            <a:r>
              <a:rPr lang="en-US" dirty="0"/>
              <a:t> Prof, SCOPE</a:t>
            </a:r>
          </a:p>
        </p:txBody>
      </p:sp>
    </p:spTree>
    <p:extLst>
      <p:ext uri="{BB962C8B-B14F-4D97-AF65-F5344CB8AC3E}">
        <p14:creationId xmlns:p14="http://schemas.microsoft.com/office/powerpoint/2010/main" val="31954270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b="1" dirty="0">
                <a:solidFill>
                  <a:srgbClr val="0070C0"/>
                </a:solidFill>
              </a:rPr>
              <a:t>URI</a:t>
            </a:r>
          </a:p>
        </p:txBody>
      </p:sp>
      <p:sp>
        <p:nvSpPr>
          <p:cNvPr id="3481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/>
              <a:t>URI’s are of two types:</a:t>
            </a:r>
          </a:p>
          <a:p>
            <a:pPr lvl="1" eaLnBrk="1" hangingPunct="1"/>
            <a:r>
              <a:rPr lang="en-US">
                <a:solidFill>
                  <a:schemeClr val="hlink"/>
                </a:solidFill>
              </a:rPr>
              <a:t>Uniform Resource Name</a:t>
            </a:r>
            <a:r>
              <a:rPr lang="en-US"/>
              <a:t> (</a:t>
            </a:r>
            <a:r>
              <a:rPr lang="en-US">
                <a:hlinkClick r:id="rId2"/>
              </a:rPr>
              <a:t>URN</a:t>
            </a:r>
            <a:r>
              <a:rPr lang="en-US"/>
              <a:t>)</a:t>
            </a:r>
          </a:p>
          <a:p>
            <a:pPr lvl="2" eaLnBrk="1" hangingPunct="1"/>
            <a:r>
              <a:rPr lang="en-US"/>
              <a:t>Can be used to identify resources with unique names, such as books (which have unique ISBN’s)</a:t>
            </a:r>
          </a:p>
          <a:p>
            <a:pPr lvl="2" eaLnBrk="1" hangingPunct="1"/>
            <a:r>
              <a:rPr lang="en-US"/>
              <a:t>Scheme is </a:t>
            </a:r>
            <a:r>
              <a:rPr lang="en-US">
                <a:latin typeface="Lucida Sans Typewriter" pitchFamily="49" charset="0"/>
              </a:rPr>
              <a:t>urn</a:t>
            </a:r>
          </a:p>
          <a:p>
            <a:pPr lvl="1" eaLnBrk="1" hangingPunct="1"/>
            <a:r>
              <a:rPr lang="en-US">
                <a:solidFill>
                  <a:schemeClr val="hlink"/>
                </a:solidFill>
              </a:rPr>
              <a:t>Uniform Resource Locator</a:t>
            </a:r>
            <a:r>
              <a:rPr lang="en-US"/>
              <a:t> (</a:t>
            </a:r>
            <a:r>
              <a:rPr lang="en-US">
                <a:hlinkClick r:id="rId3"/>
              </a:rPr>
              <a:t>URL</a:t>
            </a:r>
            <a:r>
              <a:rPr lang="en-US"/>
              <a:t>)</a:t>
            </a:r>
          </a:p>
          <a:p>
            <a:pPr lvl="2" eaLnBrk="1" hangingPunct="1"/>
            <a:r>
              <a:rPr lang="en-US"/>
              <a:t>Specifies location at which a resource can be found</a:t>
            </a:r>
          </a:p>
          <a:p>
            <a:pPr lvl="2" eaLnBrk="1" hangingPunct="1"/>
            <a:r>
              <a:rPr lang="en-US"/>
              <a:t>In addition to </a:t>
            </a:r>
            <a:r>
              <a:rPr lang="en-US">
                <a:latin typeface="Lucida Sans Typewriter" pitchFamily="49" charset="0"/>
              </a:rPr>
              <a:t>http</a:t>
            </a:r>
            <a:r>
              <a:rPr lang="en-US"/>
              <a:t>, some other URL schemes are </a:t>
            </a:r>
            <a:r>
              <a:rPr lang="en-US">
                <a:latin typeface="Lucida Sans Typewriter" pitchFamily="49" charset="0"/>
              </a:rPr>
              <a:t>https</a:t>
            </a:r>
            <a:r>
              <a:rPr lang="en-US"/>
              <a:t>, </a:t>
            </a:r>
            <a:r>
              <a:rPr lang="en-US">
                <a:latin typeface="Lucida Sans Typewriter" pitchFamily="49" charset="0"/>
              </a:rPr>
              <a:t>ftp</a:t>
            </a:r>
            <a:r>
              <a:rPr lang="en-US"/>
              <a:t>, </a:t>
            </a:r>
            <a:r>
              <a:rPr lang="en-US">
                <a:latin typeface="Lucida Sans Typewriter" pitchFamily="49" charset="0"/>
              </a:rPr>
              <a:t>mailto</a:t>
            </a:r>
            <a:r>
              <a:rPr lang="en-US"/>
              <a:t>, and </a:t>
            </a:r>
            <a:r>
              <a:rPr lang="en-US">
                <a:latin typeface="Lucida Sans Typewriter" pitchFamily="49" charset="0"/>
              </a:rPr>
              <a:t>file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16BE190-61DB-4281-B877-12FA29FF4F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S. Leninisha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3F10E-B038-42FF-AC74-23F9E7769DE6}" type="datetime1">
              <a:rPr lang="en-IN" smtClean="0"/>
              <a:t>19-01-2026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307002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70C0"/>
                </a:solidFill>
              </a:rPr>
              <a:t>HTTP Request (Cont…)</a:t>
            </a:r>
            <a:endParaRPr lang="en-US" dirty="0"/>
          </a:p>
        </p:txBody>
      </p:sp>
      <p:sp>
        <p:nvSpPr>
          <p:cNvPr id="3686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/>
              <a:t>Common request methods:</a:t>
            </a:r>
          </a:p>
          <a:p>
            <a:pPr lvl="1" eaLnBrk="1" hangingPunct="1">
              <a:lnSpc>
                <a:spcPct val="90000"/>
              </a:lnSpc>
            </a:pPr>
            <a:r>
              <a:rPr lang="en-US">
                <a:solidFill>
                  <a:schemeClr val="accent2"/>
                </a:solidFill>
              </a:rPr>
              <a:t>GET</a:t>
            </a:r>
          </a:p>
          <a:p>
            <a:pPr lvl="2" eaLnBrk="1" hangingPunct="1">
              <a:lnSpc>
                <a:spcPct val="90000"/>
              </a:lnSpc>
            </a:pPr>
            <a:r>
              <a:rPr lang="en-US"/>
              <a:t>Used if link is clicked or address typed in browser</a:t>
            </a:r>
          </a:p>
          <a:p>
            <a:pPr lvl="2" eaLnBrk="1" hangingPunct="1">
              <a:lnSpc>
                <a:spcPct val="90000"/>
              </a:lnSpc>
            </a:pPr>
            <a:r>
              <a:rPr lang="en-US"/>
              <a:t>No body in request with GET method</a:t>
            </a:r>
          </a:p>
          <a:p>
            <a:pPr lvl="1" eaLnBrk="1" hangingPunct="1">
              <a:lnSpc>
                <a:spcPct val="90000"/>
              </a:lnSpc>
            </a:pPr>
            <a:r>
              <a:rPr lang="en-US">
                <a:solidFill>
                  <a:schemeClr val="accent2"/>
                </a:solidFill>
              </a:rPr>
              <a:t>POST</a:t>
            </a:r>
          </a:p>
          <a:p>
            <a:pPr lvl="2" eaLnBrk="1" hangingPunct="1">
              <a:lnSpc>
                <a:spcPct val="90000"/>
              </a:lnSpc>
            </a:pPr>
            <a:r>
              <a:rPr lang="en-US"/>
              <a:t>Used when submit button is clicked on a form</a:t>
            </a:r>
          </a:p>
          <a:p>
            <a:pPr lvl="2" eaLnBrk="1" hangingPunct="1">
              <a:lnSpc>
                <a:spcPct val="90000"/>
              </a:lnSpc>
            </a:pPr>
            <a:r>
              <a:rPr lang="en-US"/>
              <a:t>Form information contained in body of request</a:t>
            </a:r>
          </a:p>
          <a:p>
            <a:pPr lvl="1" eaLnBrk="1" hangingPunct="1">
              <a:lnSpc>
                <a:spcPct val="90000"/>
              </a:lnSpc>
            </a:pPr>
            <a:r>
              <a:rPr lang="en-US">
                <a:solidFill>
                  <a:schemeClr val="accent2"/>
                </a:solidFill>
              </a:rPr>
              <a:t>HEAD</a:t>
            </a:r>
          </a:p>
          <a:p>
            <a:pPr lvl="2" eaLnBrk="1" hangingPunct="1">
              <a:lnSpc>
                <a:spcPct val="90000"/>
              </a:lnSpc>
            </a:pPr>
            <a:r>
              <a:rPr lang="en-US"/>
              <a:t>Requests that only header fields (no body) be returned in the response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7326A25-8FEB-4ED7-A714-1314BAFA2F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S. Leninisha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85B54-DC80-4EE4-873C-93E4EB2DEFDE}" type="datetime1">
              <a:rPr lang="en-IN" smtClean="0"/>
              <a:t>19-01-2026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791536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484784"/>
            <a:ext cx="8827093" cy="35516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265772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196752"/>
            <a:ext cx="8299388" cy="46683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250835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2" t="5054" r="6099" b="23503"/>
          <a:stretch/>
        </p:blipFill>
        <p:spPr bwMode="auto">
          <a:xfrm>
            <a:off x="419099" y="1104900"/>
            <a:ext cx="8439151" cy="3790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373390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96" y="764704"/>
            <a:ext cx="8760335" cy="51845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018884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URL </a:t>
            </a:r>
            <a:r>
              <a:rPr lang="en-IN" dirty="0" err="1"/>
              <a:t>vs</a:t>
            </a:r>
            <a:r>
              <a:rPr lang="en-IN" dirty="0"/>
              <a:t> HTTP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8" y="1772816"/>
            <a:ext cx="8950068" cy="37444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171116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Web 2.0 (2000–2010): The Social and Interactive Web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algn="just">
              <a:lnSpc>
                <a:spcPct val="120000"/>
              </a:lnSpc>
            </a:pPr>
            <a:r>
              <a:rPr lang="en-IN" sz="2200" b="1" dirty="0">
                <a:latin typeface="Segoe UI" pitchFamily="34" charset="0"/>
                <a:cs typeface="Segoe UI" pitchFamily="34" charset="0"/>
              </a:rPr>
              <a:t>Characteristics: </a:t>
            </a:r>
            <a:r>
              <a:rPr lang="en-IN" sz="2200" dirty="0">
                <a:latin typeface="Segoe UI" pitchFamily="34" charset="0"/>
                <a:cs typeface="Segoe UI" pitchFamily="34" charset="0"/>
              </a:rPr>
              <a:t>Shift towards user-generated content and interactivity.</a:t>
            </a:r>
          </a:p>
          <a:p>
            <a:pPr algn="just">
              <a:lnSpc>
                <a:spcPct val="120000"/>
              </a:lnSpc>
            </a:pPr>
            <a:r>
              <a:rPr lang="en-IN" sz="2200" dirty="0">
                <a:latin typeface="Segoe UI" pitchFamily="34" charset="0"/>
                <a:cs typeface="Segoe UI" pitchFamily="34" charset="0"/>
              </a:rPr>
              <a:t>Technologies like JavaScript, AJAX, and APIs enabled </a:t>
            </a:r>
            <a:r>
              <a:rPr lang="en-IN" sz="2200" dirty="0">
                <a:solidFill>
                  <a:srgbClr val="0000FF"/>
                </a:solidFill>
                <a:latin typeface="Segoe UI" pitchFamily="34" charset="0"/>
                <a:cs typeface="Segoe UI" pitchFamily="34" charset="0"/>
              </a:rPr>
              <a:t>dynamic content</a:t>
            </a:r>
            <a:r>
              <a:rPr lang="en-IN" sz="2200" dirty="0">
                <a:latin typeface="Segoe UI" pitchFamily="34" charset="0"/>
                <a:cs typeface="Segoe UI" pitchFamily="34" charset="0"/>
              </a:rPr>
              <a:t>.</a:t>
            </a:r>
          </a:p>
          <a:p>
            <a:pPr algn="just">
              <a:lnSpc>
                <a:spcPct val="120000"/>
              </a:lnSpc>
            </a:pPr>
            <a:r>
              <a:rPr lang="en-IN" sz="2200" dirty="0">
                <a:latin typeface="Segoe UI" pitchFamily="34" charset="0"/>
                <a:cs typeface="Segoe UI" pitchFamily="34" charset="0"/>
              </a:rPr>
              <a:t>Social networking sites, blogs, and collaborative platforms emerged (e.g., Facebook, YouTube, Wikipedia).</a:t>
            </a:r>
          </a:p>
          <a:p>
            <a:pPr algn="just">
              <a:lnSpc>
                <a:spcPct val="120000"/>
              </a:lnSpc>
            </a:pPr>
            <a:r>
              <a:rPr lang="en-IN" sz="2200" b="1" dirty="0">
                <a:latin typeface="Segoe UI" pitchFamily="34" charset="0"/>
                <a:cs typeface="Segoe UI" pitchFamily="34" charset="0"/>
              </a:rPr>
              <a:t>Emphasis on participatory culture: </a:t>
            </a:r>
            <a:r>
              <a:rPr lang="en-IN" sz="2200" dirty="0">
                <a:latin typeface="Segoe UI" pitchFamily="34" charset="0"/>
                <a:cs typeface="Segoe UI" pitchFamily="34" charset="0"/>
              </a:rPr>
              <a:t>users could create, share, and interact with content.</a:t>
            </a:r>
          </a:p>
          <a:p>
            <a:pPr algn="just">
              <a:lnSpc>
                <a:spcPct val="120000"/>
              </a:lnSpc>
            </a:pPr>
            <a:r>
              <a:rPr lang="en-IN" sz="2200" b="1" dirty="0">
                <a:latin typeface="Segoe UI" pitchFamily="34" charset="0"/>
                <a:cs typeface="Segoe UI" pitchFamily="34" charset="0"/>
              </a:rPr>
              <a:t>Examples: </a:t>
            </a:r>
            <a:r>
              <a:rPr lang="en-IN" sz="2200" dirty="0">
                <a:latin typeface="Segoe UI" pitchFamily="34" charset="0"/>
                <a:cs typeface="Segoe UI" pitchFamily="34" charset="0"/>
              </a:rPr>
              <a:t>Social media platforms, forums, and e-commerce sites like Amazon.</a:t>
            </a:r>
          </a:p>
          <a:p>
            <a:pPr algn="just">
              <a:lnSpc>
                <a:spcPct val="120000"/>
              </a:lnSpc>
            </a:pPr>
            <a:r>
              <a:rPr lang="en-US" sz="2400" dirty="0">
                <a:latin typeface="Segoe UI" pitchFamily="34" charset="0"/>
                <a:cs typeface="Segoe UI" pitchFamily="34" charset="0"/>
              </a:rPr>
              <a:t>Cloud-based services like Google Drive and Dropbox emerged, enabling collaboration and storage in real-time.</a:t>
            </a:r>
            <a:endParaRPr lang="en-IN" sz="2400" dirty="0">
              <a:latin typeface="Segoe UI" pitchFamily="34" charset="0"/>
              <a:cs typeface="Segoe UI" pitchFamily="34" charset="0"/>
            </a:endParaRPr>
          </a:p>
          <a:p>
            <a:pPr algn="just">
              <a:lnSpc>
                <a:spcPct val="120000"/>
              </a:lnSpc>
            </a:pPr>
            <a:r>
              <a:rPr lang="en-IN" sz="2200" b="1" dirty="0">
                <a:latin typeface="Segoe UI" pitchFamily="34" charset="0"/>
                <a:cs typeface="Segoe UI" pitchFamily="34" charset="0"/>
              </a:rPr>
              <a:t>Impact: </a:t>
            </a:r>
            <a:r>
              <a:rPr lang="en-IN" sz="2200" dirty="0">
                <a:latin typeface="Segoe UI" pitchFamily="34" charset="0"/>
                <a:cs typeface="Segoe UI" pitchFamily="34" charset="0"/>
              </a:rPr>
              <a:t>Democratization of content creation.</a:t>
            </a:r>
          </a:p>
          <a:p>
            <a:pPr algn="just">
              <a:lnSpc>
                <a:spcPct val="120000"/>
              </a:lnSpc>
            </a:pPr>
            <a:r>
              <a:rPr lang="en-IN" sz="2200" dirty="0">
                <a:latin typeface="Segoe UI" pitchFamily="34" charset="0"/>
                <a:cs typeface="Segoe UI" pitchFamily="34" charset="0"/>
              </a:rPr>
              <a:t>Boost in global connectivity and online collaboration.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276695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Web 3.0 (2010–Present): The Semantic and Decentralized Web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en-US" sz="2200" b="1" dirty="0">
                <a:latin typeface="Segoe UI" pitchFamily="34" charset="0"/>
                <a:cs typeface="Segoe UI" pitchFamily="34" charset="0"/>
              </a:rPr>
              <a:t>Characteristics: </a:t>
            </a:r>
            <a:r>
              <a:rPr lang="en-US" sz="2200" dirty="0">
                <a:latin typeface="Segoe UI" pitchFamily="34" charset="0"/>
                <a:cs typeface="Segoe UI" pitchFamily="34" charset="0"/>
              </a:rPr>
              <a:t>Focus on </a:t>
            </a:r>
            <a:r>
              <a:rPr lang="en-US" sz="2200" b="1" dirty="0">
                <a:latin typeface="Segoe UI" pitchFamily="34" charset="0"/>
                <a:cs typeface="Segoe UI" pitchFamily="34" charset="0"/>
              </a:rPr>
              <a:t>machine-readable data</a:t>
            </a:r>
            <a:r>
              <a:rPr lang="en-US" sz="2200" dirty="0">
                <a:latin typeface="Segoe UI" pitchFamily="34" charset="0"/>
                <a:cs typeface="Segoe UI" pitchFamily="34" charset="0"/>
              </a:rPr>
              <a:t> and the </a:t>
            </a:r>
            <a:r>
              <a:rPr lang="en-US" sz="2200" b="1" dirty="0">
                <a:latin typeface="Segoe UI" pitchFamily="34" charset="0"/>
                <a:cs typeface="Segoe UI" pitchFamily="34" charset="0"/>
              </a:rPr>
              <a:t>Semantic Web</a:t>
            </a:r>
            <a:r>
              <a:rPr lang="en-US" sz="2200" dirty="0">
                <a:latin typeface="Segoe UI" pitchFamily="34" charset="0"/>
                <a:cs typeface="Segoe UI" pitchFamily="34" charset="0"/>
              </a:rPr>
              <a:t> for smarter search and automation.</a:t>
            </a:r>
          </a:p>
          <a:p>
            <a:pPr algn="just">
              <a:lnSpc>
                <a:spcPct val="150000"/>
              </a:lnSpc>
            </a:pPr>
            <a:r>
              <a:rPr lang="en-US" sz="2200" dirty="0">
                <a:latin typeface="Segoe UI" pitchFamily="34" charset="0"/>
                <a:cs typeface="Segoe UI" pitchFamily="34" charset="0"/>
              </a:rPr>
              <a:t>Incorporation of AI, machine learning, and natural language processing.</a:t>
            </a:r>
          </a:p>
          <a:p>
            <a:pPr algn="just">
              <a:lnSpc>
                <a:spcPct val="150000"/>
              </a:lnSpc>
            </a:pPr>
            <a:r>
              <a:rPr lang="en-US" sz="2200" dirty="0">
                <a:latin typeface="Segoe UI" pitchFamily="34" charset="0"/>
                <a:cs typeface="Segoe UI" pitchFamily="34" charset="0"/>
              </a:rPr>
              <a:t>Interoperability and personalized user experiences.</a:t>
            </a:r>
          </a:p>
          <a:p>
            <a:r>
              <a:rPr lang="en-US" sz="2400" b="1" dirty="0"/>
              <a:t>Examples: </a:t>
            </a:r>
            <a:r>
              <a:rPr lang="en-US" sz="2400" dirty="0"/>
              <a:t>AI-driven assistants like </a:t>
            </a:r>
            <a:r>
              <a:rPr lang="en-US" sz="2400" dirty="0" err="1"/>
              <a:t>Siri</a:t>
            </a:r>
            <a:r>
              <a:rPr lang="en-US" sz="2400" dirty="0"/>
              <a:t> and </a:t>
            </a:r>
            <a:r>
              <a:rPr lang="en-US" sz="2400" dirty="0" err="1"/>
              <a:t>Alexa</a:t>
            </a:r>
            <a:r>
              <a:rPr lang="en-US" sz="2400" dirty="0"/>
              <a:t>.</a:t>
            </a:r>
          </a:p>
          <a:p>
            <a:pPr algn="just">
              <a:lnSpc>
                <a:spcPct val="150000"/>
              </a:lnSpc>
            </a:pPr>
            <a:endParaRPr lang="en-US" sz="2200" dirty="0">
              <a:latin typeface="Segoe UI" pitchFamily="34" charset="0"/>
              <a:cs typeface="Segoe UI" pitchFamily="34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784246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Web 3.0 (2010–Present): The Semantic and Decentralized Web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algn="just">
              <a:lnSpc>
                <a:spcPct val="150000"/>
              </a:lnSpc>
            </a:pPr>
            <a:r>
              <a:rPr lang="en-US" sz="2000" dirty="0">
                <a:latin typeface="Segoe UI" pitchFamily="34" charset="0"/>
                <a:cs typeface="Segoe UI" pitchFamily="34" charset="0"/>
              </a:rPr>
              <a:t>The focus on </a:t>
            </a:r>
            <a:r>
              <a:rPr lang="en-US" sz="2000" b="1" dirty="0">
                <a:latin typeface="Segoe UI" pitchFamily="34" charset="0"/>
                <a:cs typeface="Segoe UI" pitchFamily="34" charset="0"/>
              </a:rPr>
              <a:t>machine-readable data</a:t>
            </a:r>
            <a:r>
              <a:rPr lang="en-US" sz="2000" dirty="0">
                <a:latin typeface="Segoe UI" pitchFamily="34" charset="0"/>
                <a:cs typeface="Segoe UI" pitchFamily="34" charset="0"/>
              </a:rPr>
              <a:t> and the </a:t>
            </a:r>
            <a:r>
              <a:rPr lang="en-US" sz="2000" b="1" dirty="0">
                <a:latin typeface="Segoe UI" pitchFamily="34" charset="0"/>
                <a:cs typeface="Segoe UI" pitchFamily="34" charset="0"/>
              </a:rPr>
              <a:t>Semantic Web</a:t>
            </a:r>
            <a:r>
              <a:rPr lang="en-US" sz="2000" dirty="0">
                <a:latin typeface="Segoe UI" pitchFamily="34" charset="0"/>
                <a:cs typeface="Segoe UI" pitchFamily="34" charset="0"/>
              </a:rPr>
              <a:t> in Web 3.0 represents a transformative approach to </a:t>
            </a:r>
            <a:r>
              <a:rPr lang="en-US" sz="2000" dirty="0">
                <a:solidFill>
                  <a:srgbClr val="0000FF"/>
                </a:solidFill>
                <a:latin typeface="Segoe UI" pitchFamily="34" charset="0"/>
                <a:cs typeface="Segoe UI" pitchFamily="34" charset="0"/>
              </a:rPr>
              <a:t>how data is structured, accessed, and used</a:t>
            </a:r>
            <a:r>
              <a:rPr lang="en-US" sz="2000" dirty="0">
                <a:latin typeface="Segoe UI" pitchFamily="34" charset="0"/>
                <a:cs typeface="Segoe UI" pitchFamily="34" charset="0"/>
              </a:rPr>
              <a:t>. </a:t>
            </a:r>
          </a:p>
          <a:p>
            <a:pPr algn="just">
              <a:lnSpc>
                <a:spcPct val="150000"/>
              </a:lnSpc>
            </a:pPr>
            <a:r>
              <a:rPr lang="en-US" sz="2000" dirty="0"/>
              <a:t>Machine-readable data is information formatted in a way that computers can easily process and interpret without human intervention.</a:t>
            </a:r>
            <a:endParaRPr lang="en-US" sz="2000" dirty="0">
              <a:latin typeface="Segoe UI" pitchFamily="34" charset="0"/>
              <a:cs typeface="Segoe UI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US" sz="2000" dirty="0"/>
              <a:t>Examples include structured data formats like JSON, XML.</a:t>
            </a:r>
          </a:p>
          <a:p>
            <a:pPr algn="just">
              <a:lnSpc>
                <a:spcPct val="150000"/>
              </a:lnSpc>
            </a:pPr>
            <a:r>
              <a:rPr lang="en-US" sz="2000" dirty="0">
                <a:latin typeface="Segoe UI" pitchFamily="34" charset="0"/>
                <a:cs typeface="Segoe UI" pitchFamily="34" charset="0"/>
              </a:rPr>
              <a:t>This advancement aims to make the Web more intelligent, enabling machines to process and understand information like humans, thereby facilitating </a:t>
            </a:r>
            <a:r>
              <a:rPr lang="en-US" sz="2000" b="1" dirty="0">
                <a:latin typeface="Segoe UI" pitchFamily="34" charset="0"/>
                <a:cs typeface="Segoe UI" pitchFamily="34" charset="0"/>
              </a:rPr>
              <a:t>smarter search, automation, and interoperability</a:t>
            </a:r>
            <a:r>
              <a:rPr lang="en-US" sz="2000" dirty="0">
                <a:latin typeface="Segoe UI" pitchFamily="34" charset="0"/>
                <a:cs typeface="Segoe UI" pitchFamily="34" charset="0"/>
              </a:rPr>
              <a:t>.</a:t>
            </a:r>
          </a:p>
          <a:p>
            <a:pPr algn="just"/>
            <a:endParaRPr lang="en-IN" sz="2000" dirty="0">
              <a:latin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56846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>
                <a:latin typeface="Segoe UI" pitchFamily="34" charset="0"/>
                <a:cs typeface="Segoe UI" pitchFamily="34" charset="0"/>
              </a:rPr>
              <a:t>World Wide Web and Its Evolution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en-US" sz="2000" dirty="0">
                <a:latin typeface="Segoe UI" pitchFamily="34" charset="0"/>
                <a:cs typeface="Segoe UI" pitchFamily="34" charset="0"/>
              </a:rPr>
              <a:t>The </a:t>
            </a:r>
            <a:r>
              <a:rPr lang="en-US" sz="2000" b="1" dirty="0">
                <a:latin typeface="Segoe UI" pitchFamily="34" charset="0"/>
                <a:cs typeface="Segoe UI" pitchFamily="34" charset="0"/>
              </a:rPr>
              <a:t>World Wide Web (WWW)</a:t>
            </a:r>
            <a:r>
              <a:rPr lang="en-US" sz="2000" dirty="0">
                <a:latin typeface="Segoe UI" pitchFamily="34" charset="0"/>
                <a:cs typeface="Segoe UI" pitchFamily="34" charset="0"/>
              </a:rPr>
              <a:t>, commonly referred to as the Web, is a system of interlinked hypertext documents and multimedia content accessible via the Internet. </a:t>
            </a:r>
          </a:p>
          <a:p>
            <a:pPr algn="just">
              <a:lnSpc>
                <a:spcPct val="150000"/>
              </a:lnSpc>
            </a:pPr>
            <a:r>
              <a:rPr lang="en-US" sz="2000" dirty="0">
                <a:latin typeface="Segoe UI" pitchFamily="34" charset="0"/>
                <a:cs typeface="Segoe UI" pitchFamily="34" charset="0"/>
              </a:rPr>
              <a:t>It was invented by </a:t>
            </a:r>
            <a:r>
              <a:rPr lang="en-US" sz="2000" b="1" dirty="0">
                <a:latin typeface="Segoe UI" pitchFamily="34" charset="0"/>
                <a:cs typeface="Segoe UI" pitchFamily="34" charset="0"/>
              </a:rPr>
              <a:t>Tim Berners-Lee</a:t>
            </a:r>
            <a:r>
              <a:rPr lang="en-US" sz="2000" dirty="0">
                <a:latin typeface="Segoe UI" pitchFamily="34" charset="0"/>
                <a:cs typeface="Segoe UI" pitchFamily="34" charset="0"/>
              </a:rPr>
              <a:t> in 1989 while working at CERN. </a:t>
            </a:r>
          </a:p>
          <a:p>
            <a:pPr algn="just">
              <a:lnSpc>
                <a:spcPct val="150000"/>
              </a:lnSpc>
            </a:pPr>
            <a:r>
              <a:rPr lang="en-US" sz="2000" dirty="0">
                <a:latin typeface="Segoe UI" pitchFamily="34" charset="0"/>
                <a:cs typeface="Segoe UI" pitchFamily="34" charset="0"/>
              </a:rPr>
              <a:t>Since its inception, the Web has undergone significant evolution, categorized into phases often referred to as Web 1.0, Web 2.0, and Web 3.0, with emerging concepts of Web 4.0.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520042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Web 4.0 (Emerging): The Intelligent and Ubiquitous Web</a:t>
            </a:r>
            <a:endParaRPr lang="en-IN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2772234"/>
            <a:ext cx="3733712" cy="2033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6" y="2003242"/>
            <a:ext cx="4978400" cy="3600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481031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Web 4.0 (Emerging): The Intelligent and Ubiquitous Web</a:t>
            </a:r>
            <a:endParaRPr lang="en-IN" dirty="0"/>
          </a:p>
        </p:txBody>
      </p:sp>
      <p:pic>
        <p:nvPicPr>
          <p:cNvPr id="2050" name="Picture 2" descr="https://intrepidednews.com/wp-content/uploads/2021/02/virtual-reality-with-planet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844824"/>
            <a:ext cx="7950226" cy="4160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24283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Web 4.0 (Emerging): The Intelligent and Ubiquitous Web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algn="just">
              <a:lnSpc>
                <a:spcPct val="150000"/>
              </a:lnSpc>
            </a:pPr>
            <a:r>
              <a:rPr lang="en-US" sz="2200" b="1" dirty="0">
                <a:latin typeface="Segoe UI" pitchFamily="34" charset="0"/>
                <a:cs typeface="Segoe UI" pitchFamily="34" charset="0"/>
              </a:rPr>
              <a:t>Characteristics: </a:t>
            </a:r>
            <a:r>
              <a:rPr lang="en-US" sz="2200" dirty="0">
                <a:latin typeface="Segoe UI" pitchFamily="34" charset="0"/>
                <a:cs typeface="Segoe UI" pitchFamily="34" charset="0"/>
              </a:rPr>
              <a:t>Integrates AI and </a:t>
            </a:r>
            <a:r>
              <a:rPr lang="en-US" sz="2200" dirty="0" err="1">
                <a:latin typeface="Segoe UI" pitchFamily="34" charset="0"/>
                <a:cs typeface="Segoe UI" pitchFamily="34" charset="0"/>
              </a:rPr>
              <a:t>IoT</a:t>
            </a:r>
            <a:r>
              <a:rPr lang="en-US" sz="2200" dirty="0">
                <a:latin typeface="Segoe UI" pitchFamily="34" charset="0"/>
                <a:cs typeface="Segoe UI" pitchFamily="34" charset="0"/>
              </a:rPr>
              <a:t> (Internet of Things) for a seamless user experience.</a:t>
            </a:r>
          </a:p>
          <a:p>
            <a:pPr algn="just">
              <a:lnSpc>
                <a:spcPct val="150000"/>
              </a:lnSpc>
            </a:pPr>
            <a:r>
              <a:rPr lang="en-US" sz="2200" dirty="0">
                <a:latin typeface="Segoe UI" pitchFamily="34" charset="0"/>
                <a:cs typeface="Segoe UI" pitchFamily="34" charset="0"/>
              </a:rPr>
              <a:t>Predictive capabilities and real-time personalized interactions (</a:t>
            </a:r>
            <a:r>
              <a:rPr lang="en-IN" sz="2400" dirty="0"/>
              <a:t>Product Recommendations, Content Recommendations, Live Chat Assistance)</a:t>
            </a:r>
            <a:r>
              <a:rPr lang="en-US" sz="2200" dirty="0">
                <a:latin typeface="Segoe UI" pitchFamily="34" charset="0"/>
                <a:cs typeface="Segoe UI" pitchFamily="34" charset="0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en-US" sz="2200" dirty="0">
                <a:latin typeface="Segoe UI" pitchFamily="34" charset="0"/>
                <a:cs typeface="Segoe UI" pitchFamily="34" charset="0"/>
              </a:rPr>
              <a:t>Immersive technologies like augmented reality (AR) and virtual reality (VR).</a:t>
            </a:r>
          </a:p>
          <a:p>
            <a:pPr algn="just">
              <a:lnSpc>
                <a:spcPct val="150000"/>
              </a:lnSpc>
            </a:pPr>
            <a:r>
              <a:rPr lang="en-US" sz="2200" dirty="0">
                <a:latin typeface="Segoe UI" pitchFamily="34" charset="0"/>
                <a:cs typeface="Segoe UI" pitchFamily="34" charset="0"/>
              </a:rPr>
              <a:t>Goal of creating an interconnected, "everywhere" Web experience.</a:t>
            </a:r>
          </a:p>
          <a:p>
            <a:pPr algn="just">
              <a:lnSpc>
                <a:spcPct val="150000"/>
              </a:lnSpc>
            </a:pPr>
            <a:r>
              <a:rPr lang="en-US" sz="2200" b="1" dirty="0">
                <a:latin typeface="Segoe UI" pitchFamily="34" charset="0"/>
                <a:cs typeface="Segoe UI" pitchFamily="34" charset="0"/>
              </a:rPr>
              <a:t>Examples: </a:t>
            </a:r>
            <a:r>
              <a:rPr lang="en-US" sz="2200" dirty="0">
                <a:latin typeface="Segoe UI" pitchFamily="34" charset="0"/>
                <a:cs typeface="Segoe UI" pitchFamily="34" charset="0"/>
              </a:rPr>
              <a:t>Smart homes, wearable technology, and AR/VR-based applications.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889791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116632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Segoe UI" pitchFamily="34" charset="0"/>
                <a:cs typeface="Segoe UI" pitchFamily="34" charset="0"/>
              </a:rPr>
              <a:t>Is HTML run by an interpreter or a compiler?</a:t>
            </a:r>
            <a:endParaRPr lang="en-IN" sz="3200" dirty="0"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268760"/>
            <a:ext cx="8229600" cy="4525963"/>
          </a:xfrm>
        </p:spPr>
        <p:txBody>
          <a:bodyPr>
            <a:noAutofit/>
          </a:bodyPr>
          <a:lstStyle/>
          <a:p>
            <a:pPr algn="just">
              <a:lnSpc>
                <a:spcPct val="150000"/>
              </a:lnSpc>
            </a:pPr>
            <a:r>
              <a:rPr lang="en-US" sz="2000" b="1" dirty="0">
                <a:latin typeface="Segoe UI" pitchFamily="34" charset="0"/>
                <a:cs typeface="Segoe UI" pitchFamily="34" charset="0"/>
              </a:rPr>
              <a:t>HTML (</a:t>
            </a:r>
            <a:r>
              <a:rPr lang="en-US" sz="2000" b="1" dirty="0" err="1">
                <a:latin typeface="Segoe UI" pitchFamily="34" charset="0"/>
                <a:cs typeface="Segoe UI" pitchFamily="34" charset="0"/>
              </a:rPr>
              <a:t>HyperText</a:t>
            </a:r>
            <a:r>
              <a:rPr lang="en-US" sz="2000" b="1" dirty="0">
                <a:latin typeface="Segoe UI" pitchFamily="34" charset="0"/>
                <a:cs typeface="Segoe UI" pitchFamily="34" charset="0"/>
              </a:rPr>
              <a:t> Markup Language)</a:t>
            </a:r>
            <a:r>
              <a:rPr lang="en-US" sz="2000" dirty="0">
                <a:latin typeface="Segoe UI" pitchFamily="34" charset="0"/>
                <a:cs typeface="Segoe UI" pitchFamily="34" charset="0"/>
              </a:rPr>
              <a:t> is not run by either an interpreter or a compiler in the traditional sense, because it's not a programming language. </a:t>
            </a:r>
          </a:p>
          <a:p>
            <a:pPr algn="just">
              <a:lnSpc>
                <a:spcPct val="150000"/>
              </a:lnSpc>
            </a:pPr>
            <a:r>
              <a:rPr lang="en-US" sz="2000" dirty="0">
                <a:latin typeface="Segoe UI" pitchFamily="34" charset="0"/>
                <a:cs typeface="Segoe UI" pitchFamily="34" charset="0"/>
              </a:rPr>
              <a:t>Instead, it is a </a:t>
            </a:r>
            <a:r>
              <a:rPr lang="en-US" sz="2000" b="1" dirty="0">
                <a:latin typeface="Segoe UI" pitchFamily="34" charset="0"/>
                <a:cs typeface="Segoe UI" pitchFamily="34" charset="0"/>
              </a:rPr>
              <a:t>markup language</a:t>
            </a:r>
            <a:r>
              <a:rPr lang="en-US" sz="2000" dirty="0">
                <a:latin typeface="Segoe UI" pitchFamily="34" charset="0"/>
                <a:cs typeface="Segoe UI" pitchFamily="34" charset="0"/>
              </a:rPr>
              <a:t> that is </a:t>
            </a:r>
            <a:r>
              <a:rPr lang="en-US" sz="2000" b="1" dirty="0">
                <a:solidFill>
                  <a:srgbClr val="FF0000"/>
                </a:solidFill>
                <a:latin typeface="Segoe UI" pitchFamily="34" charset="0"/>
                <a:cs typeface="Segoe UI" pitchFamily="34" charset="0"/>
              </a:rPr>
              <a:t>parsed</a:t>
            </a:r>
            <a:r>
              <a:rPr lang="en-US" sz="2000" dirty="0">
                <a:solidFill>
                  <a:srgbClr val="FF0000"/>
                </a:solidFill>
                <a:latin typeface="Segoe UI" pitchFamily="34" charset="0"/>
                <a:cs typeface="Segoe UI" pitchFamily="34" charset="0"/>
              </a:rPr>
              <a:t> by a web browser</a:t>
            </a:r>
            <a:r>
              <a:rPr lang="en-US" sz="2000" dirty="0">
                <a:latin typeface="Segoe UI" pitchFamily="34" charset="0"/>
                <a:cs typeface="Segoe UI" pitchFamily="34" charset="0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en-US" sz="2000" dirty="0">
                <a:latin typeface="Segoe UI" pitchFamily="34" charset="0"/>
                <a:cs typeface="Segoe UI" pitchFamily="34" charset="0"/>
              </a:rPr>
              <a:t>When a browser receives an HTML file, it reads the code line-by-line. The browser </a:t>
            </a:r>
            <a:r>
              <a:rPr lang="en-US" sz="2000" b="1" dirty="0">
                <a:latin typeface="Segoe UI" pitchFamily="34" charset="0"/>
                <a:cs typeface="Segoe UI" pitchFamily="34" charset="0"/>
              </a:rPr>
              <a:t>parses</a:t>
            </a:r>
            <a:r>
              <a:rPr lang="en-US" sz="2000" dirty="0">
                <a:latin typeface="Segoe UI" pitchFamily="34" charset="0"/>
                <a:cs typeface="Segoe UI" pitchFamily="34" charset="0"/>
              </a:rPr>
              <a:t> the HTML and builds the </a:t>
            </a:r>
            <a:r>
              <a:rPr lang="en-US" sz="2000" b="1" dirty="0">
                <a:latin typeface="Segoe UI" pitchFamily="34" charset="0"/>
                <a:cs typeface="Segoe UI" pitchFamily="34" charset="0"/>
              </a:rPr>
              <a:t>DOM (Document Object Model)</a:t>
            </a:r>
            <a:r>
              <a:rPr lang="en-US" sz="2000" dirty="0">
                <a:latin typeface="Segoe UI" pitchFamily="34" charset="0"/>
                <a:cs typeface="Segoe UI" pitchFamily="34" charset="0"/>
              </a:rPr>
              <a:t>, which is a structured representation of the page's content.</a:t>
            </a:r>
          </a:p>
        </p:txBody>
      </p:sp>
    </p:spTree>
    <p:extLst>
      <p:ext uri="{BB962C8B-B14F-4D97-AF65-F5344CB8AC3E}">
        <p14:creationId xmlns:p14="http://schemas.microsoft.com/office/powerpoint/2010/main" val="692107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Email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sz="2000" dirty="0">
                <a:latin typeface="Segoe UI" pitchFamily="34" charset="0"/>
                <a:cs typeface="Segoe UI" pitchFamily="34" charset="0"/>
              </a:rPr>
              <a:t>Email, short for </a:t>
            </a:r>
            <a:r>
              <a:rPr lang="en-US" sz="2000" b="1" dirty="0">
                <a:latin typeface="Segoe UI" pitchFamily="34" charset="0"/>
                <a:cs typeface="Segoe UI" pitchFamily="34" charset="0"/>
              </a:rPr>
              <a:t>electronic mail</a:t>
            </a:r>
            <a:r>
              <a:rPr lang="en-US" sz="2000" dirty="0">
                <a:latin typeface="Segoe UI" pitchFamily="34" charset="0"/>
                <a:cs typeface="Segoe UI" pitchFamily="34" charset="0"/>
              </a:rPr>
              <a:t>, is a method of exchanging digital messages over the internet.</a:t>
            </a:r>
          </a:p>
          <a:p>
            <a:pPr algn="just"/>
            <a:r>
              <a:rPr lang="en-IN" sz="2000" b="1" dirty="0">
                <a:latin typeface="Segoe UI" pitchFamily="34" charset="0"/>
                <a:cs typeface="Segoe UI" pitchFamily="34" charset="0"/>
              </a:rPr>
              <a:t>Key Components of Email:</a:t>
            </a:r>
          </a:p>
          <a:p>
            <a:pPr algn="just"/>
            <a:r>
              <a:rPr lang="en-US" sz="2000" b="1" dirty="0">
                <a:latin typeface="Segoe UI" pitchFamily="34" charset="0"/>
                <a:cs typeface="Segoe UI" pitchFamily="34" charset="0"/>
              </a:rPr>
              <a:t>Sender</a:t>
            </a:r>
            <a:r>
              <a:rPr lang="en-US" sz="2000" dirty="0">
                <a:latin typeface="Segoe UI" pitchFamily="34" charset="0"/>
                <a:cs typeface="Segoe UI" pitchFamily="34" charset="0"/>
              </a:rPr>
              <a:t>: The person or system sending the email.</a:t>
            </a:r>
          </a:p>
          <a:p>
            <a:pPr algn="just"/>
            <a:r>
              <a:rPr lang="en-US" sz="2000" b="1" dirty="0">
                <a:latin typeface="Segoe UI" pitchFamily="34" charset="0"/>
                <a:cs typeface="Segoe UI" pitchFamily="34" charset="0"/>
              </a:rPr>
              <a:t>Recipient(s)</a:t>
            </a:r>
            <a:r>
              <a:rPr lang="en-US" sz="2000" dirty="0">
                <a:latin typeface="Segoe UI" pitchFamily="34" charset="0"/>
                <a:cs typeface="Segoe UI" pitchFamily="34" charset="0"/>
              </a:rPr>
              <a:t>: The intended receiver(s) of the email, identified by their email address(</a:t>
            </a:r>
            <a:r>
              <a:rPr lang="en-US" sz="2000" dirty="0" err="1">
                <a:latin typeface="Segoe UI" pitchFamily="34" charset="0"/>
                <a:cs typeface="Segoe UI" pitchFamily="34" charset="0"/>
              </a:rPr>
              <a:t>es</a:t>
            </a:r>
            <a:r>
              <a:rPr lang="en-US" sz="2000" dirty="0">
                <a:latin typeface="Segoe UI" pitchFamily="34" charset="0"/>
                <a:cs typeface="Segoe UI" pitchFamily="34" charset="0"/>
              </a:rPr>
              <a:t>).</a:t>
            </a:r>
          </a:p>
          <a:p>
            <a:pPr algn="just"/>
            <a:r>
              <a:rPr lang="en-US" sz="2000" b="1" dirty="0">
                <a:latin typeface="Segoe UI" pitchFamily="34" charset="0"/>
                <a:cs typeface="Segoe UI" pitchFamily="34" charset="0"/>
              </a:rPr>
              <a:t>Email Address</a:t>
            </a:r>
            <a:r>
              <a:rPr lang="en-US" sz="2000" dirty="0">
                <a:latin typeface="Segoe UI" pitchFamily="34" charset="0"/>
                <a:cs typeface="Segoe UI" pitchFamily="34" charset="0"/>
              </a:rPr>
              <a:t>: A unique identifier for email users, typically structured as </a:t>
            </a:r>
            <a:r>
              <a:rPr lang="en-US" sz="2000" dirty="0">
                <a:latin typeface="Segoe UI" pitchFamily="34" charset="0"/>
                <a:cs typeface="Segoe UI" pitchFamily="34" charset="0"/>
                <a:hlinkClick r:id="rId2"/>
              </a:rPr>
              <a:t>username@domain.com</a:t>
            </a:r>
            <a:r>
              <a:rPr lang="en-US" sz="2000" dirty="0">
                <a:latin typeface="Segoe UI" pitchFamily="34" charset="0"/>
                <a:cs typeface="Segoe UI" pitchFamily="34" charset="0"/>
              </a:rPr>
              <a:t>.</a:t>
            </a:r>
          </a:p>
          <a:p>
            <a:pPr algn="just"/>
            <a:r>
              <a:rPr lang="en-US" sz="2000" b="1" dirty="0">
                <a:latin typeface="Segoe UI" pitchFamily="34" charset="0"/>
                <a:cs typeface="Segoe UI" pitchFamily="34" charset="0"/>
              </a:rPr>
              <a:t>Subject</a:t>
            </a:r>
            <a:r>
              <a:rPr lang="en-US" sz="2000" dirty="0">
                <a:latin typeface="Segoe UI" pitchFamily="34" charset="0"/>
                <a:cs typeface="Segoe UI" pitchFamily="34" charset="0"/>
              </a:rPr>
              <a:t>: A brief summary or title of the email's content.</a:t>
            </a:r>
          </a:p>
          <a:p>
            <a:pPr algn="just"/>
            <a:r>
              <a:rPr lang="en-US" sz="2000" b="1" dirty="0">
                <a:latin typeface="Segoe UI" pitchFamily="34" charset="0"/>
                <a:cs typeface="Segoe UI" pitchFamily="34" charset="0"/>
              </a:rPr>
              <a:t>Body</a:t>
            </a:r>
            <a:r>
              <a:rPr lang="en-US" sz="2000" dirty="0">
                <a:latin typeface="Segoe UI" pitchFamily="34" charset="0"/>
                <a:cs typeface="Segoe UI" pitchFamily="34" charset="0"/>
              </a:rPr>
              <a:t>: The main content or message of the email, which can include text, images, and links.</a:t>
            </a:r>
          </a:p>
          <a:p>
            <a:pPr algn="just"/>
            <a:r>
              <a:rPr lang="en-US" sz="2000" b="1" dirty="0">
                <a:latin typeface="Segoe UI" pitchFamily="34" charset="0"/>
                <a:cs typeface="Segoe UI" pitchFamily="34" charset="0"/>
              </a:rPr>
              <a:t>Attachments</a:t>
            </a:r>
            <a:r>
              <a:rPr lang="en-US" sz="2000" dirty="0">
                <a:latin typeface="Segoe UI" pitchFamily="34" charset="0"/>
                <a:cs typeface="Segoe UI" pitchFamily="34" charset="0"/>
              </a:rPr>
              <a:t>: Files such as documents, images, or videos that can be sent along with the email</a:t>
            </a:r>
            <a:endParaRPr lang="en-IN" sz="2000" dirty="0">
              <a:latin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38747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Email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just"/>
            <a:r>
              <a:rPr lang="en-IN" sz="2000" b="1" dirty="0">
                <a:latin typeface="Segoe UI" pitchFamily="34" charset="0"/>
                <a:cs typeface="Segoe UI" pitchFamily="34" charset="0"/>
              </a:rPr>
              <a:t>How Email Works:</a:t>
            </a:r>
          </a:p>
          <a:p>
            <a:pPr algn="just"/>
            <a:r>
              <a:rPr lang="en-US" sz="2000" b="1" dirty="0">
                <a:latin typeface="Segoe UI" pitchFamily="34" charset="0"/>
                <a:cs typeface="Segoe UI" pitchFamily="34" charset="0"/>
              </a:rPr>
              <a:t>Composing</a:t>
            </a:r>
            <a:r>
              <a:rPr lang="en-US" sz="2000" dirty="0">
                <a:latin typeface="Segoe UI" pitchFamily="34" charset="0"/>
                <a:cs typeface="Segoe UI" pitchFamily="34" charset="0"/>
              </a:rPr>
              <a:t>: The sender writes the email and optionally attaches files.</a:t>
            </a:r>
          </a:p>
          <a:p>
            <a:pPr algn="just"/>
            <a:r>
              <a:rPr lang="en-US" sz="2000" b="1" dirty="0">
                <a:latin typeface="Segoe UI" pitchFamily="34" charset="0"/>
                <a:cs typeface="Segoe UI" pitchFamily="34" charset="0"/>
              </a:rPr>
              <a:t>Sending</a:t>
            </a:r>
            <a:r>
              <a:rPr lang="en-US" sz="2000" dirty="0">
                <a:latin typeface="Segoe UI" pitchFamily="34" charset="0"/>
                <a:cs typeface="Segoe UI" pitchFamily="34" charset="0"/>
              </a:rPr>
              <a:t>: The email is sent via an email client (like Gmail, Outlook, or Thunderbird) to an outgoing </a:t>
            </a:r>
            <a:r>
              <a:rPr lang="en-US" sz="2000" dirty="0">
                <a:solidFill>
                  <a:srgbClr val="FF0000"/>
                </a:solidFill>
                <a:latin typeface="Segoe UI" pitchFamily="34" charset="0"/>
                <a:cs typeface="Segoe UI" pitchFamily="34" charset="0"/>
              </a:rPr>
              <a:t>mail server </a:t>
            </a:r>
            <a:r>
              <a:rPr lang="en-US" sz="2000" dirty="0">
                <a:latin typeface="Segoe UI" pitchFamily="34" charset="0"/>
                <a:cs typeface="Segoe UI" pitchFamily="34" charset="0"/>
              </a:rPr>
              <a:t>(SMTP).</a:t>
            </a:r>
          </a:p>
          <a:p>
            <a:pPr algn="just"/>
            <a:r>
              <a:rPr lang="en-US" sz="2000" b="1" dirty="0">
                <a:latin typeface="Segoe UI" pitchFamily="34" charset="0"/>
                <a:cs typeface="Segoe UI" pitchFamily="34" charset="0"/>
              </a:rPr>
              <a:t>Routing</a:t>
            </a:r>
            <a:r>
              <a:rPr lang="en-US" sz="2000" dirty="0">
                <a:latin typeface="Segoe UI" pitchFamily="34" charset="0"/>
                <a:cs typeface="Segoe UI" pitchFamily="34" charset="0"/>
              </a:rPr>
              <a:t>: The mail server routes the email to the recipient's mail server using the </a:t>
            </a:r>
            <a:r>
              <a:rPr lang="en-US" sz="2000" dirty="0">
                <a:solidFill>
                  <a:srgbClr val="FF0000"/>
                </a:solidFill>
                <a:latin typeface="Segoe UI" pitchFamily="34" charset="0"/>
                <a:cs typeface="Segoe UI" pitchFamily="34" charset="0"/>
              </a:rPr>
              <a:t>Domain Name System </a:t>
            </a:r>
            <a:r>
              <a:rPr lang="en-US" sz="2000" dirty="0">
                <a:latin typeface="Segoe UI" pitchFamily="34" charset="0"/>
                <a:cs typeface="Segoe UI" pitchFamily="34" charset="0"/>
              </a:rPr>
              <a:t>(DNS) to locate it.</a:t>
            </a:r>
          </a:p>
          <a:p>
            <a:pPr algn="just"/>
            <a:r>
              <a:rPr lang="en-US" sz="2000" b="1" dirty="0">
                <a:latin typeface="Segoe UI" pitchFamily="34" charset="0"/>
                <a:cs typeface="Segoe UI" pitchFamily="34" charset="0"/>
              </a:rPr>
              <a:t>Receiving</a:t>
            </a:r>
            <a:r>
              <a:rPr lang="en-US" sz="2000" dirty="0">
                <a:latin typeface="Segoe UI" pitchFamily="34" charset="0"/>
                <a:cs typeface="Segoe UI" pitchFamily="34" charset="0"/>
              </a:rPr>
              <a:t>: The recipient's mail server stores the email in their inbox.</a:t>
            </a:r>
          </a:p>
          <a:p>
            <a:pPr algn="just"/>
            <a:r>
              <a:rPr lang="en-US" sz="2000" b="1" dirty="0">
                <a:latin typeface="Segoe UI" pitchFamily="34" charset="0"/>
                <a:cs typeface="Segoe UI" pitchFamily="34" charset="0"/>
              </a:rPr>
              <a:t>Retrieval</a:t>
            </a:r>
            <a:r>
              <a:rPr lang="en-US" sz="2000" dirty="0">
                <a:latin typeface="Segoe UI" pitchFamily="34" charset="0"/>
                <a:cs typeface="Segoe UI" pitchFamily="34" charset="0"/>
              </a:rPr>
              <a:t>: The recipient accesses the email using their email client.</a:t>
            </a:r>
          </a:p>
          <a:p>
            <a:pPr algn="just"/>
            <a:r>
              <a:rPr lang="en-IN" sz="2000" b="1" dirty="0">
                <a:latin typeface="Segoe UI" pitchFamily="34" charset="0"/>
                <a:cs typeface="Segoe UI" pitchFamily="34" charset="0"/>
              </a:rPr>
              <a:t>Email Protocols:</a:t>
            </a:r>
          </a:p>
          <a:p>
            <a:pPr algn="just"/>
            <a:r>
              <a:rPr lang="en-IN" sz="2000" b="1" dirty="0">
                <a:latin typeface="Segoe UI" pitchFamily="34" charset="0"/>
                <a:cs typeface="Segoe UI" pitchFamily="34" charset="0"/>
              </a:rPr>
              <a:t>SMTP (Simple Mail Transfer Protocol)</a:t>
            </a:r>
            <a:r>
              <a:rPr lang="en-IN" sz="2000" dirty="0">
                <a:latin typeface="Segoe UI" pitchFamily="34" charset="0"/>
                <a:cs typeface="Segoe UI" pitchFamily="34" charset="0"/>
              </a:rPr>
              <a:t>: Used to send emails.</a:t>
            </a:r>
          </a:p>
          <a:p>
            <a:pPr algn="just"/>
            <a:r>
              <a:rPr lang="en-IN" sz="2000" b="1" dirty="0">
                <a:latin typeface="Segoe UI" pitchFamily="34" charset="0"/>
                <a:cs typeface="Segoe UI" pitchFamily="34" charset="0"/>
              </a:rPr>
              <a:t>IMAP (Internet Message Access Protocol)</a:t>
            </a:r>
            <a:r>
              <a:rPr lang="en-IN" sz="2000" dirty="0">
                <a:latin typeface="Segoe UI" pitchFamily="34" charset="0"/>
                <a:cs typeface="Segoe UI" pitchFamily="34" charset="0"/>
              </a:rPr>
              <a:t> and </a:t>
            </a:r>
            <a:r>
              <a:rPr lang="en-IN" sz="2000" b="1" dirty="0">
                <a:latin typeface="Segoe UI" pitchFamily="34" charset="0"/>
                <a:cs typeface="Segoe UI" pitchFamily="34" charset="0"/>
              </a:rPr>
              <a:t>POP3 (Post Office Protocol)</a:t>
            </a:r>
            <a:r>
              <a:rPr lang="en-IN" sz="2000" dirty="0">
                <a:latin typeface="Segoe UI" pitchFamily="34" charset="0"/>
                <a:cs typeface="Segoe UI" pitchFamily="34" charset="0"/>
              </a:rPr>
              <a:t>: Used to retrieve emails.</a:t>
            </a:r>
          </a:p>
          <a:p>
            <a:pPr algn="just"/>
            <a:endParaRPr lang="en-IN" sz="2000" dirty="0">
              <a:latin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64549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Email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2200" b="1" dirty="0">
                <a:latin typeface="Segoe UI" pitchFamily="34" charset="0"/>
                <a:cs typeface="Segoe UI" pitchFamily="34" charset="0"/>
              </a:rPr>
              <a:t>Benefits of Email:</a:t>
            </a:r>
          </a:p>
          <a:p>
            <a:pPr marL="0" indent="0" algn="just">
              <a:buNone/>
            </a:pPr>
            <a:r>
              <a:rPr lang="en-US" sz="2200" b="1" dirty="0">
                <a:latin typeface="Segoe UI" pitchFamily="34" charset="0"/>
                <a:cs typeface="Segoe UI" pitchFamily="34" charset="0"/>
              </a:rPr>
              <a:t>Speed</a:t>
            </a:r>
            <a:r>
              <a:rPr lang="en-US" sz="2200" dirty="0">
                <a:latin typeface="Segoe UI" pitchFamily="34" charset="0"/>
                <a:cs typeface="Segoe UI" pitchFamily="34" charset="0"/>
              </a:rPr>
              <a:t>: Instant delivery of messages across the globe.</a:t>
            </a:r>
          </a:p>
          <a:p>
            <a:pPr marL="0" indent="0" algn="just">
              <a:buNone/>
            </a:pPr>
            <a:r>
              <a:rPr lang="en-US" sz="2200" b="1" dirty="0">
                <a:latin typeface="Segoe UI" pitchFamily="34" charset="0"/>
                <a:cs typeface="Segoe UI" pitchFamily="34" charset="0"/>
              </a:rPr>
              <a:t>Cost</a:t>
            </a:r>
            <a:r>
              <a:rPr lang="en-US" sz="2200" dirty="0">
                <a:latin typeface="Segoe UI" pitchFamily="34" charset="0"/>
                <a:cs typeface="Segoe UI" pitchFamily="34" charset="0"/>
              </a:rPr>
              <a:t>: Free or low-cost communication compared to traditional mail.</a:t>
            </a:r>
          </a:p>
          <a:p>
            <a:pPr marL="0" indent="0" algn="just">
              <a:buNone/>
            </a:pPr>
            <a:r>
              <a:rPr lang="en-US" sz="2200" b="1" dirty="0">
                <a:latin typeface="Segoe UI" pitchFamily="34" charset="0"/>
                <a:cs typeface="Segoe UI" pitchFamily="34" charset="0"/>
              </a:rPr>
              <a:t>Convenience</a:t>
            </a:r>
            <a:r>
              <a:rPr lang="en-US" sz="2200" dirty="0">
                <a:latin typeface="Segoe UI" pitchFamily="34" charset="0"/>
                <a:cs typeface="Segoe UI" pitchFamily="34" charset="0"/>
              </a:rPr>
              <a:t>: Accessible from devices like smartphones, tablets, and computers.</a:t>
            </a:r>
          </a:p>
          <a:p>
            <a:pPr marL="0" indent="0" algn="just">
              <a:buNone/>
            </a:pPr>
            <a:r>
              <a:rPr lang="en-US" sz="2200" b="1" dirty="0">
                <a:latin typeface="Segoe UI" pitchFamily="34" charset="0"/>
                <a:cs typeface="Segoe UI" pitchFamily="34" charset="0"/>
              </a:rPr>
              <a:t>Multimedia Support</a:t>
            </a:r>
            <a:r>
              <a:rPr lang="en-US" sz="2200" dirty="0">
                <a:latin typeface="Segoe UI" pitchFamily="34" charset="0"/>
                <a:cs typeface="Segoe UI" pitchFamily="34" charset="0"/>
              </a:rPr>
              <a:t>: Ability to include text, images, links, and attachments.</a:t>
            </a:r>
          </a:p>
          <a:p>
            <a:pPr marL="0" indent="0" algn="just">
              <a:buNone/>
            </a:pPr>
            <a:r>
              <a:rPr lang="en-US" sz="2200" b="1" dirty="0">
                <a:latin typeface="Segoe UI" pitchFamily="34" charset="0"/>
                <a:cs typeface="Segoe UI" pitchFamily="34" charset="0"/>
              </a:rPr>
              <a:t>Archiving</a:t>
            </a:r>
            <a:r>
              <a:rPr lang="en-US" sz="2200" dirty="0">
                <a:latin typeface="Segoe UI" pitchFamily="34" charset="0"/>
                <a:cs typeface="Segoe UI" pitchFamily="34" charset="0"/>
              </a:rPr>
              <a:t>: Emails can be stored and searched for future reference.</a:t>
            </a:r>
          </a:p>
          <a:p>
            <a:pPr algn="just"/>
            <a:endParaRPr lang="en-IN" sz="2000" dirty="0">
              <a:latin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34720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Email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b="1" dirty="0">
                <a:latin typeface="Segoe UI" pitchFamily="34" charset="0"/>
                <a:cs typeface="Segoe UI" pitchFamily="34" charset="0"/>
              </a:rPr>
              <a:t>Use Cases:</a:t>
            </a:r>
          </a:p>
          <a:p>
            <a:pPr marL="0" indent="0">
              <a:buNone/>
            </a:pPr>
            <a:r>
              <a:rPr lang="en-US" sz="2200" dirty="0">
                <a:latin typeface="Segoe UI" pitchFamily="34" charset="0"/>
                <a:cs typeface="Segoe UI" pitchFamily="34" charset="0"/>
              </a:rPr>
              <a:t>Personal communication.</a:t>
            </a:r>
          </a:p>
          <a:p>
            <a:pPr marL="0" indent="0">
              <a:buNone/>
            </a:pPr>
            <a:r>
              <a:rPr lang="en-US" sz="2200" dirty="0">
                <a:latin typeface="Segoe UI" pitchFamily="34" charset="0"/>
                <a:cs typeface="Segoe UI" pitchFamily="34" charset="0"/>
              </a:rPr>
              <a:t>Business correspondence.</a:t>
            </a:r>
          </a:p>
          <a:p>
            <a:pPr marL="0" indent="0">
              <a:buNone/>
            </a:pPr>
            <a:r>
              <a:rPr lang="en-US" sz="2200" dirty="0">
                <a:latin typeface="Segoe UI" pitchFamily="34" charset="0"/>
                <a:cs typeface="Segoe UI" pitchFamily="34" charset="0"/>
              </a:rPr>
              <a:t>Marketing and advertising </a:t>
            </a:r>
          </a:p>
          <a:p>
            <a:pPr marL="0" indent="0">
              <a:buNone/>
            </a:pPr>
            <a:r>
              <a:rPr lang="en-US" sz="2200" dirty="0">
                <a:latin typeface="Segoe UI" pitchFamily="34" charset="0"/>
                <a:cs typeface="Segoe UI" pitchFamily="34" charset="0"/>
              </a:rPr>
              <a:t>Notifications and alerts (e.g., banking or e-commerce updates).</a:t>
            </a:r>
          </a:p>
          <a:p>
            <a:pPr algn="just"/>
            <a:endParaRPr lang="en-IN" sz="2000" dirty="0">
              <a:latin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49716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Telnet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sz="2000" dirty="0">
                <a:latin typeface="Segoe UI" pitchFamily="34" charset="0"/>
                <a:cs typeface="Segoe UI" pitchFamily="34" charset="0"/>
              </a:rPr>
              <a:t>Telnet is a network protocol and command-line utility used to </a:t>
            </a:r>
            <a:r>
              <a:rPr lang="en-US" sz="2000" dirty="0">
                <a:solidFill>
                  <a:srgbClr val="FF0000"/>
                </a:solidFill>
                <a:latin typeface="Segoe UI" pitchFamily="34" charset="0"/>
                <a:cs typeface="Segoe UI" pitchFamily="34" charset="0"/>
              </a:rPr>
              <a:t>establish a remote session</a:t>
            </a:r>
            <a:r>
              <a:rPr lang="en-US" sz="2000" dirty="0">
                <a:latin typeface="Segoe UI" pitchFamily="34" charset="0"/>
                <a:cs typeface="Segoe UI" pitchFamily="34" charset="0"/>
              </a:rPr>
              <a:t> to another computer or device over a TCP/IP network.</a:t>
            </a:r>
          </a:p>
          <a:p>
            <a:pPr algn="just"/>
            <a:r>
              <a:rPr lang="en-US" sz="2000" dirty="0">
                <a:latin typeface="Segoe UI" pitchFamily="34" charset="0"/>
                <a:cs typeface="Segoe UI" pitchFamily="34" charset="0"/>
              </a:rPr>
              <a:t> It provides a text-based communication interface to interact with remote systems as if you were using their local terminal.</a:t>
            </a:r>
          </a:p>
          <a:p>
            <a:pPr algn="just"/>
            <a:r>
              <a:rPr lang="en-US" sz="2000" b="1" dirty="0">
                <a:latin typeface="Segoe UI" pitchFamily="34" charset="0"/>
                <a:cs typeface="Segoe UI" pitchFamily="34" charset="0"/>
              </a:rPr>
              <a:t>Key Features of Telnet:</a:t>
            </a:r>
          </a:p>
          <a:p>
            <a:pPr algn="just"/>
            <a:r>
              <a:rPr lang="en-US" sz="2000" b="1" dirty="0">
                <a:latin typeface="Segoe UI" pitchFamily="34" charset="0"/>
                <a:cs typeface="Segoe UI" pitchFamily="34" charset="0"/>
              </a:rPr>
              <a:t>Remote Access</a:t>
            </a:r>
            <a:r>
              <a:rPr lang="en-US" sz="2000" dirty="0">
                <a:latin typeface="Segoe UI" pitchFamily="34" charset="0"/>
                <a:cs typeface="Segoe UI" pitchFamily="34" charset="0"/>
              </a:rPr>
              <a:t>: Allows users to log in to a remote computer and control it as if they were physically present.</a:t>
            </a:r>
          </a:p>
          <a:p>
            <a:pPr algn="just"/>
            <a:r>
              <a:rPr lang="en-US" sz="2000" b="1" dirty="0">
                <a:latin typeface="Segoe UI" pitchFamily="34" charset="0"/>
                <a:cs typeface="Segoe UI" pitchFamily="34" charset="0"/>
              </a:rPr>
              <a:t>Command-Line Interface</a:t>
            </a:r>
            <a:r>
              <a:rPr lang="en-US" sz="2000" dirty="0">
                <a:latin typeface="Segoe UI" pitchFamily="34" charset="0"/>
                <a:cs typeface="Segoe UI" pitchFamily="34" charset="0"/>
              </a:rPr>
              <a:t>: Operates through a text-based interface, enabling execution of commands directly.</a:t>
            </a:r>
          </a:p>
          <a:p>
            <a:pPr algn="just"/>
            <a:r>
              <a:rPr lang="en-US" sz="2000" b="1" dirty="0">
                <a:latin typeface="Segoe UI" pitchFamily="34" charset="0"/>
                <a:cs typeface="Segoe UI" pitchFamily="34" charset="0"/>
              </a:rPr>
              <a:t>Port Communication</a:t>
            </a:r>
            <a:r>
              <a:rPr lang="en-US" sz="2000" dirty="0">
                <a:latin typeface="Segoe UI" pitchFamily="34" charset="0"/>
                <a:cs typeface="Segoe UI" pitchFamily="34" charset="0"/>
              </a:rPr>
              <a:t>: Can connect to specific ports on a remote device to test services like web servers or troubleshoot connectivity.</a:t>
            </a:r>
          </a:p>
          <a:p>
            <a:pPr algn="just"/>
            <a:endParaRPr lang="en-IN" sz="2000" dirty="0">
              <a:latin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35613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Telnet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algn="just"/>
            <a:r>
              <a:rPr lang="en-US" b="1" dirty="0">
                <a:latin typeface="Segoe UI" pitchFamily="34" charset="0"/>
                <a:cs typeface="Segoe UI" pitchFamily="34" charset="0"/>
              </a:rPr>
              <a:t>How Telnet Works:</a:t>
            </a:r>
          </a:p>
          <a:p>
            <a:pPr algn="just"/>
            <a:r>
              <a:rPr lang="en-US" b="1" dirty="0">
                <a:latin typeface="Segoe UI" pitchFamily="34" charset="0"/>
                <a:cs typeface="Segoe UI" pitchFamily="34" charset="0"/>
              </a:rPr>
              <a:t>Connection Establishment</a:t>
            </a:r>
            <a:r>
              <a:rPr lang="en-US" dirty="0">
                <a:latin typeface="Segoe UI" pitchFamily="34" charset="0"/>
                <a:cs typeface="Segoe UI" pitchFamily="34" charset="0"/>
              </a:rPr>
              <a:t>:</a:t>
            </a:r>
          </a:p>
          <a:p>
            <a:pPr lvl="1" algn="just"/>
            <a:r>
              <a:rPr lang="en-US" dirty="0">
                <a:latin typeface="Segoe UI" pitchFamily="34" charset="0"/>
                <a:cs typeface="Segoe UI" pitchFamily="34" charset="0"/>
              </a:rPr>
              <a:t>A user runs a Telnet client program on their computer.</a:t>
            </a:r>
          </a:p>
          <a:p>
            <a:pPr lvl="1" algn="just"/>
            <a:r>
              <a:rPr lang="en-US" dirty="0">
                <a:latin typeface="Segoe UI" pitchFamily="34" charset="0"/>
                <a:cs typeface="Segoe UI" pitchFamily="34" charset="0"/>
              </a:rPr>
              <a:t>The Telnet client connects to a Telnet server on the remote computer, typically over port </a:t>
            </a:r>
            <a:r>
              <a:rPr lang="en-US" b="1" dirty="0">
                <a:latin typeface="Segoe UI" pitchFamily="34" charset="0"/>
                <a:cs typeface="Segoe UI" pitchFamily="34" charset="0"/>
              </a:rPr>
              <a:t>23</a:t>
            </a:r>
            <a:r>
              <a:rPr lang="en-US" dirty="0">
                <a:latin typeface="Segoe UI" pitchFamily="34" charset="0"/>
                <a:cs typeface="Segoe UI" pitchFamily="34" charset="0"/>
              </a:rPr>
              <a:t> (default port for Telnet).</a:t>
            </a:r>
          </a:p>
          <a:p>
            <a:pPr algn="just"/>
            <a:r>
              <a:rPr lang="en-US" b="1" dirty="0">
                <a:latin typeface="Segoe UI" pitchFamily="34" charset="0"/>
                <a:cs typeface="Segoe UI" pitchFamily="34" charset="0"/>
              </a:rPr>
              <a:t>Authentication</a:t>
            </a:r>
            <a:r>
              <a:rPr lang="en-US" dirty="0">
                <a:latin typeface="Segoe UI" pitchFamily="34" charset="0"/>
                <a:cs typeface="Segoe UI" pitchFamily="34" charset="0"/>
              </a:rPr>
              <a:t>:</a:t>
            </a:r>
          </a:p>
          <a:p>
            <a:pPr lvl="1" algn="just"/>
            <a:r>
              <a:rPr lang="en-US" dirty="0">
                <a:latin typeface="Segoe UI" pitchFamily="34" charset="0"/>
                <a:cs typeface="Segoe UI" pitchFamily="34" charset="0"/>
              </a:rPr>
              <a:t>Once connected, the user is prompted to provide login credentials (username and password).</a:t>
            </a:r>
          </a:p>
          <a:p>
            <a:pPr algn="just"/>
            <a:r>
              <a:rPr lang="en-US" b="1" dirty="0">
                <a:latin typeface="Segoe UI" pitchFamily="34" charset="0"/>
                <a:cs typeface="Segoe UI" pitchFamily="34" charset="0"/>
              </a:rPr>
              <a:t>Interactive Session</a:t>
            </a:r>
            <a:r>
              <a:rPr lang="en-US" dirty="0">
                <a:latin typeface="Segoe UI" pitchFamily="34" charset="0"/>
                <a:cs typeface="Segoe UI" pitchFamily="34" charset="0"/>
              </a:rPr>
              <a:t>:</a:t>
            </a:r>
          </a:p>
          <a:p>
            <a:pPr lvl="1" algn="just"/>
            <a:r>
              <a:rPr lang="en-US" dirty="0">
                <a:latin typeface="Segoe UI" pitchFamily="34" charset="0"/>
                <a:cs typeface="Segoe UI" pitchFamily="34" charset="0"/>
              </a:rPr>
              <a:t>The user gains access to the remote system's command-line interface and can issue commands to perform various tasks (e.g., file management, network configuration).</a:t>
            </a:r>
          </a:p>
          <a:p>
            <a:pPr algn="just"/>
            <a:r>
              <a:rPr lang="en-US" b="1" dirty="0">
                <a:latin typeface="Segoe UI" pitchFamily="34" charset="0"/>
                <a:cs typeface="Segoe UI" pitchFamily="34" charset="0"/>
              </a:rPr>
              <a:t>Session Termination</a:t>
            </a:r>
            <a:r>
              <a:rPr lang="en-US" dirty="0">
                <a:latin typeface="Segoe UI" pitchFamily="34" charset="0"/>
                <a:cs typeface="Segoe UI" pitchFamily="34" charset="0"/>
              </a:rPr>
              <a:t>:</a:t>
            </a:r>
          </a:p>
          <a:p>
            <a:pPr lvl="1" algn="just"/>
            <a:r>
              <a:rPr lang="en-US" dirty="0">
                <a:latin typeface="Segoe UI" pitchFamily="34" charset="0"/>
                <a:cs typeface="Segoe UI" pitchFamily="34" charset="0"/>
              </a:rPr>
              <a:t>The session ends when the user logs out or disconnects from the Telnet server.</a:t>
            </a:r>
          </a:p>
          <a:p>
            <a:pPr algn="just"/>
            <a:endParaRPr lang="en-IN" sz="2000" dirty="0">
              <a:latin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90688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World's first website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algn="just" fontAlgn="ctr">
              <a:lnSpc>
                <a:spcPct val="150000"/>
              </a:lnSpc>
            </a:pPr>
            <a:r>
              <a:rPr lang="en-US" sz="2200" dirty="0">
                <a:latin typeface="Segoe UI" pitchFamily="34" charset="0"/>
                <a:cs typeface="Segoe UI" pitchFamily="34" charset="0"/>
              </a:rPr>
              <a:t>The world's first website was hosted at CERN and was dedicated to the World Wide Web project: </a:t>
            </a:r>
          </a:p>
          <a:p>
            <a:pPr algn="just" fontAlgn="ctr">
              <a:lnSpc>
                <a:spcPct val="150000"/>
              </a:lnSpc>
            </a:pPr>
            <a:r>
              <a:rPr lang="en-US" sz="2200" b="1" dirty="0">
                <a:latin typeface="Segoe UI" pitchFamily="34" charset="0"/>
                <a:cs typeface="Segoe UI" pitchFamily="34" charset="0"/>
              </a:rPr>
              <a:t>Address</a:t>
            </a:r>
            <a:r>
              <a:rPr lang="en-US" sz="2200" dirty="0">
                <a:latin typeface="Segoe UI" pitchFamily="34" charset="0"/>
                <a:cs typeface="Segoe UI" pitchFamily="34" charset="0"/>
              </a:rPr>
              <a:t>: The first website's address was </a:t>
            </a:r>
            <a:r>
              <a:rPr lang="en-US" sz="2200" dirty="0">
                <a:latin typeface="Segoe UI" pitchFamily="34" charset="0"/>
                <a:cs typeface="Segoe UI" pitchFamily="34" charset="0"/>
                <a:hlinkClick r:id="rId2"/>
              </a:rPr>
              <a:t>https://info.cern.ch/hypertext/WWW/TheProject.html</a:t>
            </a:r>
            <a:endParaRPr lang="en-US" sz="2200" dirty="0">
              <a:latin typeface="Segoe UI" pitchFamily="34" charset="0"/>
              <a:cs typeface="Segoe UI" pitchFamily="34" charset="0"/>
            </a:endParaRPr>
          </a:p>
          <a:p>
            <a:pPr algn="just" fontAlgn="ctr">
              <a:lnSpc>
                <a:spcPct val="150000"/>
              </a:lnSpc>
            </a:pPr>
            <a:r>
              <a:rPr lang="en-US" sz="2200" b="1" dirty="0">
                <a:latin typeface="Segoe UI" pitchFamily="34" charset="0"/>
                <a:cs typeface="Segoe UI" pitchFamily="34" charset="0"/>
              </a:rPr>
              <a:t>Creator</a:t>
            </a:r>
            <a:r>
              <a:rPr lang="en-US" sz="2200" dirty="0">
                <a:latin typeface="Segoe UI" pitchFamily="34" charset="0"/>
                <a:cs typeface="Segoe UI" pitchFamily="34" charset="0"/>
              </a:rPr>
              <a:t>: British computer scientist Tim Berners-Lee created the website in 1991 </a:t>
            </a:r>
          </a:p>
          <a:p>
            <a:pPr algn="just" fontAlgn="ctr">
              <a:lnSpc>
                <a:spcPct val="150000"/>
              </a:lnSpc>
            </a:pPr>
            <a:r>
              <a:rPr lang="en-US" sz="2200" b="1" dirty="0">
                <a:latin typeface="Segoe UI" pitchFamily="34" charset="0"/>
                <a:cs typeface="Segoe UI" pitchFamily="34" charset="0"/>
              </a:rPr>
              <a:t>Purpose</a:t>
            </a:r>
            <a:r>
              <a:rPr lang="en-US" sz="2200" dirty="0">
                <a:latin typeface="Segoe UI" pitchFamily="34" charset="0"/>
                <a:cs typeface="Segoe UI" pitchFamily="34" charset="0"/>
              </a:rPr>
              <a:t>: The website was created to share information between scientists at universities and institutes around the world </a:t>
            </a:r>
          </a:p>
          <a:p>
            <a:pPr algn="just">
              <a:lnSpc>
                <a:spcPct val="150000"/>
              </a:lnSpc>
            </a:pPr>
            <a:r>
              <a:rPr lang="en-US" sz="2200" b="1" dirty="0">
                <a:latin typeface="Segoe UI" pitchFamily="34" charset="0"/>
                <a:cs typeface="Segoe UI" pitchFamily="34" charset="0"/>
              </a:rPr>
              <a:t>Content</a:t>
            </a:r>
            <a:r>
              <a:rPr lang="en-US" sz="2200" dirty="0">
                <a:latin typeface="Segoe UI" pitchFamily="34" charset="0"/>
                <a:cs typeface="Segoe UI" pitchFamily="34" charset="0"/>
              </a:rPr>
              <a:t>: The website included information about the World Wide Web project, instructions on how to create web pages, and information about hypertext 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150017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Telnet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sz="2000" b="1" dirty="0">
                <a:latin typeface="Segoe UI" pitchFamily="34" charset="0"/>
                <a:cs typeface="Segoe UI" pitchFamily="34" charset="0"/>
              </a:rPr>
              <a:t>Use Cases:</a:t>
            </a:r>
          </a:p>
          <a:p>
            <a:pPr algn="just"/>
            <a:r>
              <a:rPr lang="en-US" sz="2000" b="1" dirty="0">
                <a:latin typeface="Segoe UI" pitchFamily="34" charset="0"/>
                <a:cs typeface="Segoe UI" pitchFamily="34" charset="0"/>
              </a:rPr>
              <a:t>Network Diagnostics</a:t>
            </a:r>
            <a:r>
              <a:rPr lang="en-US" sz="2000" dirty="0">
                <a:latin typeface="Segoe UI" pitchFamily="34" charset="0"/>
                <a:cs typeface="Segoe UI" pitchFamily="34" charset="0"/>
              </a:rPr>
              <a:t>: Telnet can be used to troubleshoot network services by connecting to a specific IP address and port.</a:t>
            </a:r>
          </a:p>
          <a:p>
            <a:pPr algn="just"/>
            <a:r>
              <a:rPr lang="en-US" sz="2000" b="1" dirty="0">
                <a:latin typeface="Segoe UI" pitchFamily="34" charset="0"/>
                <a:cs typeface="Segoe UI" pitchFamily="34" charset="0"/>
              </a:rPr>
              <a:t>Remote Administration</a:t>
            </a:r>
            <a:r>
              <a:rPr lang="en-US" sz="2000" dirty="0">
                <a:latin typeface="Segoe UI" pitchFamily="34" charset="0"/>
                <a:cs typeface="Segoe UI" pitchFamily="34" charset="0"/>
              </a:rPr>
              <a:t>: Allows administrators to manage servers and devices remotely.</a:t>
            </a:r>
          </a:p>
          <a:p>
            <a:pPr algn="just"/>
            <a:r>
              <a:rPr lang="en-US" sz="2000" b="1" dirty="0">
                <a:latin typeface="Segoe UI" pitchFamily="34" charset="0"/>
                <a:cs typeface="Segoe UI" pitchFamily="34" charset="0"/>
              </a:rPr>
              <a:t>Testing Connectivity</a:t>
            </a:r>
            <a:r>
              <a:rPr lang="en-US" sz="2000" dirty="0">
                <a:latin typeface="Segoe UI" pitchFamily="34" charset="0"/>
                <a:cs typeface="Segoe UI" pitchFamily="34" charset="0"/>
              </a:rPr>
              <a:t>: Verifies that a specific service (e.g., a web server on port 80) is running and reachable.</a:t>
            </a:r>
          </a:p>
          <a:p>
            <a:pPr algn="just"/>
            <a:endParaRPr lang="en-IN" sz="2000" dirty="0">
              <a:latin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71175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Telnet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en-US" sz="2200" b="1" dirty="0">
                <a:latin typeface="Segoe UI" pitchFamily="34" charset="0"/>
                <a:cs typeface="Segoe UI" pitchFamily="34" charset="0"/>
              </a:rPr>
              <a:t>Disadvantages and Limitations:</a:t>
            </a:r>
          </a:p>
          <a:p>
            <a:pPr algn="just">
              <a:lnSpc>
                <a:spcPct val="150000"/>
              </a:lnSpc>
            </a:pPr>
            <a:r>
              <a:rPr lang="en-US" sz="2200" b="1" dirty="0">
                <a:latin typeface="Segoe UI" pitchFamily="34" charset="0"/>
                <a:cs typeface="Segoe UI" pitchFamily="34" charset="0"/>
              </a:rPr>
              <a:t>No Encryption</a:t>
            </a:r>
            <a:r>
              <a:rPr lang="en-US" sz="2200" dirty="0">
                <a:latin typeface="Segoe UI" pitchFamily="34" charset="0"/>
                <a:cs typeface="Segoe UI" pitchFamily="34" charset="0"/>
              </a:rPr>
              <a:t>: Telnet transmits data, including passwords, in plain text, making it insecure for sensitive information.</a:t>
            </a:r>
          </a:p>
          <a:p>
            <a:pPr algn="just">
              <a:lnSpc>
                <a:spcPct val="150000"/>
              </a:lnSpc>
            </a:pPr>
            <a:r>
              <a:rPr lang="en-US" sz="2200" b="1" dirty="0">
                <a:latin typeface="Segoe UI" pitchFamily="34" charset="0"/>
                <a:cs typeface="Segoe UI" pitchFamily="34" charset="0"/>
              </a:rPr>
              <a:t>Obsolete</a:t>
            </a:r>
            <a:r>
              <a:rPr lang="en-US" sz="2200" dirty="0">
                <a:latin typeface="Segoe UI" pitchFamily="34" charset="0"/>
                <a:cs typeface="Segoe UI" pitchFamily="34" charset="0"/>
              </a:rPr>
              <a:t>: Due to its lack of encryption, it has largely been replaced by secure protocols like </a:t>
            </a:r>
            <a:r>
              <a:rPr lang="en-US" sz="2200" b="1" dirty="0">
                <a:latin typeface="Segoe UI" pitchFamily="34" charset="0"/>
                <a:cs typeface="Segoe UI" pitchFamily="34" charset="0"/>
              </a:rPr>
              <a:t>SSH (Secure Shell)-</a:t>
            </a:r>
            <a:r>
              <a:rPr lang="en-US" sz="2200" dirty="0">
                <a:latin typeface="Segoe UI" pitchFamily="34" charset="0"/>
                <a:cs typeface="Segoe UI" pitchFamily="34" charset="0"/>
              </a:rPr>
              <a:t> which provides secure communication by encrypting the data.</a:t>
            </a:r>
          </a:p>
          <a:p>
            <a:pPr algn="just">
              <a:lnSpc>
                <a:spcPct val="150000"/>
              </a:lnSpc>
            </a:pPr>
            <a:r>
              <a:rPr lang="en-US" sz="2200" b="1" dirty="0">
                <a:latin typeface="Segoe UI" pitchFamily="34" charset="0"/>
                <a:cs typeface="Segoe UI" pitchFamily="34" charset="0"/>
              </a:rPr>
              <a:t>Limited Functionality</a:t>
            </a:r>
            <a:r>
              <a:rPr lang="en-US" sz="2200" dirty="0">
                <a:latin typeface="Segoe UI" pitchFamily="34" charset="0"/>
                <a:cs typeface="Segoe UI" pitchFamily="34" charset="0"/>
              </a:rPr>
              <a:t>: Primarily suited for text-based interactions and lacks support for graphical interfaces.</a:t>
            </a:r>
          </a:p>
          <a:p>
            <a:pPr algn="just"/>
            <a:endParaRPr lang="en-IN" sz="2000" dirty="0">
              <a:latin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50578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1143000"/>
          </a:xfrm>
        </p:spPr>
        <p:txBody>
          <a:bodyPr/>
          <a:lstStyle/>
          <a:p>
            <a:r>
              <a:rPr lang="en-IN" dirty="0"/>
              <a:t>File Transfer Protocol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4744"/>
            <a:ext cx="8229600" cy="4525963"/>
          </a:xfrm>
        </p:spPr>
        <p:txBody>
          <a:bodyPr>
            <a:noAutofit/>
          </a:bodyPr>
          <a:lstStyle/>
          <a:p>
            <a:pPr algn="just">
              <a:lnSpc>
                <a:spcPct val="150000"/>
              </a:lnSpc>
            </a:pPr>
            <a:r>
              <a:rPr lang="en-US" sz="2000" dirty="0">
                <a:latin typeface="Segoe UI" pitchFamily="34" charset="0"/>
                <a:cs typeface="Segoe UI" pitchFamily="34" charset="0"/>
              </a:rPr>
              <a:t>FTP, or </a:t>
            </a:r>
            <a:r>
              <a:rPr lang="en-US" sz="2000" b="1" dirty="0">
                <a:latin typeface="Segoe UI" pitchFamily="34" charset="0"/>
                <a:cs typeface="Segoe UI" pitchFamily="34" charset="0"/>
              </a:rPr>
              <a:t>File Transfer Protocol</a:t>
            </a:r>
            <a:r>
              <a:rPr lang="en-US" sz="2000" dirty="0">
                <a:latin typeface="Segoe UI" pitchFamily="34" charset="0"/>
                <a:cs typeface="Segoe UI" pitchFamily="34" charset="0"/>
              </a:rPr>
              <a:t>, is a standard network protocol used to transfer files between a client and a server over a TCP/IP-based network, such as the Internet.</a:t>
            </a:r>
          </a:p>
          <a:p>
            <a:pPr algn="just">
              <a:lnSpc>
                <a:spcPct val="150000"/>
              </a:lnSpc>
            </a:pPr>
            <a:r>
              <a:rPr lang="en-IN" sz="2000" b="1" dirty="0">
                <a:latin typeface="Segoe UI" pitchFamily="34" charset="0"/>
                <a:cs typeface="Segoe UI" pitchFamily="34" charset="0"/>
              </a:rPr>
              <a:t>Key Features of FTP</a:t>
            </a:r>
          </a:p>
          <a:p>
            <a:pPr algn="just">
              <a:lnSpc>
                <a:spcPct val="150000"/>
              </a:lnSpc>
            </a:pPr>
            <a:r>
              <a:rPr lang="en-US" sz="2000" b="1" dirty="0">
                <a:latin typeface="Segoe UI" pitchFamily="34" charset="0"/>
                <a:cs typeface="Segoe UI" pitchFamily="34" charset="0"/>
              </a:rPr>
              <a:t>File Transfer</a:t>
            </a:r>
            <a:r>
              <a:rPr lang="en-US" sz="2000" dirty="0">
                <a:latin typeface="Segoe UI" pitchFamily="34" charset="0"/>
                <a:cs typeface="Segoe UI" pitchFamily="34" charset="0"/>
              </a:rPr>
              <a:t>: FTP allows uploading files from a local computer to a server and downloading files from a server to a local computer.</a:t>
            </a:r>
          </a:p>
          <a:p>
            <a:pPr algn="just">
              <a:lnSpc>
                <a:spcPct val="150000"/>
              </a:lnSpc>
            </a:pPr>
            <a:r>
              <a:rPr lang="en-US" sz="2000" b="1" dirty="0">
                <a:latin typeface="Segoe UI" pitchFamily="34" charset="0"/>
                <a:cs typeface="Segoe UI" pitchFamily="34" charset="0"/>
              </a:rPr>
              <a:t>User Authentication</a:t>
            </a:r>
            <a:r>
              <a:rPr lang="en-US" sz="2000" dirty="0">
                <a:latin typeface="Segoe UI" pitchFamily="34" charset="0"/>
                <a:cs typeface="Segoe UI" pitchFamily="34" charset="0"/>
              </a:rPr>
              <a:t>: Typically requires a username and password for access. Some FTP servers allow anonymous access (guest login without credentials).</a:t>
            </a:r>
          </a:p>
          <a:p>
            <a:pPr algn="just">
              <a:lnSpc>
                <a:spcPct val="150000"/>
              </a:lnSpc>
            </a:pPr>
            <a:r>
              <a:rPr lang="en-US" sz="2000" b="1" dirty="0">
                <a:latin typeface="Segoe UI" pitchFamily="34" charset="0"/>
                <a:cs typeface="Segoe UI" pitchFamily="34" charset="0"/>
              </a:rPr>
              <a:t>File Permissions</a:t>
            </a:r>
            <a:r>
              <a:rPr lang="en-US" sz="2000" dirty="0">
                <a:latin typeface="Segoe UI" pitchFamily="34" charset="0"/>
                <a:cs typeface="Segoe UI" pitchFamily="34" charset="0"/>
              </a:rPr>
              <a:t>: Permissions can be set to control who can read, write, or execute files.</a:t>
            </a:r>
            <a:endParaRPr lang="en-IN" sz="2000" dirty="0">
              <a:latin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49907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1143000"/>
          </a:xfrm>
        </p:spPr>
        <p:txBody>
          <a:bodyPr/>
          <a:lstStyle/>
          <a:p>
            <a:r>
              <a:rPr lang="en-IN" dirty="0"/>
              <a:t>File Transfer Protocol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4744"/>
            <a:ext cx="8229600" cy="4525963"/>
          </a:xfrm>
        </p:spPr>
        <p:txBody>
          <a:bodyPr>
            <a:no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n-IN" sz="2000" b="1" dirty="0">
                <a:latin typeface="Segoe UI" pitchFamily="34" charset="0"/>
                <a:cs typeface="Segoe UI" pitchFamily="34" charset="0"/>
              </a:rPr>
              <a:t>     How FTP Works</a:t>
            </a:r>
          </a:p>
          <a:p>
            <a:pPr algn="just">
              <a:lnSpc>
                <a:spcPct val="150000"/>
              </a:lnSpc>
            </a:pPr>
            <a:r>
              <a:rPr lang="en-US" sz="2000" b="1" dirty="0">
                <a:latin typeface="Segoe UI" pitchFamily="34" charset="0"/>
                <a:cs typeface="Segoe UI" pitchFamily="34" charset="0"/>
              </a:rPr>
              <a:t>Connection Establishment: </a:t>
            </a:r>
            <a:r>
              <a:rPr lang="en-US" sz="2000" dirty="0">
                <a:latin typeface="Segoe UI" pitchFamily="34" charset="0"/>
                <a:cs typeface="Segoe UI" pitchFamily="34" charset="0"/>
              </a:rPr>
              <a:t>The client connects to the server on port 21 (default FTP command port).</a:t>
            </a:r>
          </a:p>
          <a:p>
            <a:pPr algn="just">
              <a:lnSpc>
                <a:spcPct val="150000"/>
              </a:lnSpc>
            </a:pPr>
            <a:r>
              <a:rPr lang="en-US" sz="2000" dirty="0">
                <a:latin typeface="Segoe UI" pitchFamily="34" charset="0"/>
                <a:cs typeface="Segoe UI" pitchFamily="34" charset="0"/>
              </a:rPr>
              <a:t>Authentication occurs if required.</a:t>
            </a:r>
          </a:p>
          <a:p>
            <a:pPr algn="just">
              <a:lnSpc>
                <a:spcPct val="150000"/>
              </a:lnSpc>
            </a:pPr>
            <a:r>
              <a:rPr lang="en-US" sz="2000" b="1" dirty="0">
                <a:latin typeface="Segoe UI" pitchFamily="34" charset="0"/>
                <a:cs typeface="Segoe UI" pitchFamily="34" charset="0"/>
              </a:rPr>
              <a:t>Data Transfer</a:t>
            </a:r>
            <a:r>
              <a:rPr lang="en-US" sz="2000" dirty="0">
                <a:latin typeface="Segoe UI" pitchFamily="34" charset="0"/>
                <a:cs typeface="Segoe UI" pitchFamily="34" charset="0"/>
              </a:rPr>
              <a:t>: The client sends commands, and the server responds accordingly.</a:t>
            </a:r>
          </a:p>
          <a:p>
            <a:pPr algn="just">
              <a:lnSpc>
                <a:spcPct val="150000"/>
              </a:lnSpc>
            </a:pPr>
            <a:r>
              <a:rPr lang="en-US" sz="2000" dirty="0">
                <a:latin typeface="Segoe UI" pitchFamily="34" charset="0"/>
                <a:cs typeface="Segoe UI" pitchFamily="34" charset="0"/>
              </a:rPr>
              <a:t>Data is transferred via a separate data connection (usually on port 20 or dynamically assigned ports in passive mode).</a:t>
            </a:r>
          </a:p>
          <a:p>
            <a:pPr algn="just">
              <a:lnSpc>
                <a:spcPct val="150000"/>
              </a:lnSpc>
            </a:pPr>
            <a:endParaRPr lang="en-IN" sz="2000" dirty="0">
              <a:latin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16452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43408"/>
            <a:ext cx="8229600" cy="1143000"/>
          </a:xfrm>
        </p:spPr>
        <p:txBody>
          <a:bodyPr/>
          <a:lstStyle/>
          <a:p>
            <a:r>
              <a:rPr lang="en-IN" dirty="0"/>
              <a:t>File Transfer Protocol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36712"/>
            <a:ext cx="8229600" cy="4525963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000" b="1" dirty="0">
                <a:latin typeface="Segoe UI" pitchFamily="34" charset="0"/>
                <a:cs typeface="Segoe UI" pitchFamily="34" charset="0"/>
              </a:rPr>
              <a:t>Common FTP Commands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000" b="1" dirty="0">
                <a:latin typeface="Segoe UI" pitchFamily="34" charset="0"/>
                <a:cs typeface="Segoe UI" pitchFamily="34" charset="0"/>
              </a:rPr>
              <a:t>get or </a:t>
            </a:r>
            <a:r>
              <a:rPr lang="en-US" sz="2000" b="1" dirty="0" err="1">
                <a:latin typeface="Segoe UI" pitchFamily="34" charset="0"/>
                <a:cs typeface="Segoe UI" pitchFamily="34" charset="0"/>
              </a:rPr>
              <a:t>mget</a:t>
            </a:r>
            <a:r>
              <a:rPr lang="en-US" sz="2000" b="1" dirty="0">
                <a:latin typeface="Segoe UI" pitchFamily="34" charset="0"/>
                <a:cs typeface="Segoe UI" pitchFamily="34" charset="0"/>
              </a:rPr>
              <a:t>: </a:t>
            </a:r>
            <a:r>
              <a:rPr lang="en-US" sz="2000" dirty="0">
                <a:latin typeface="Segoe UI" pitchFamily="34" charset="0"/>
                <a:cs typeface="Segoe UI" pitchFamily="34" charset="0"/>
              </a:rPr>
              <a:t>Download files from the server.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000" b="1" dirty="0">
                <a:latin typeface="Segoe UI" pitchFamily="34" charset="0"/>
                <a:cs typeface="Segoe UI" pitchFamily="34" charset="0"/>
              </a:rPr>
              <a:t>put or </a:t>
            </a:r>
            <a:r>
              <a:rPr lang="en-US" sz="2000" b="1" dirty="0" err="1">
                <a:latin typeface="Segoe UI" pitchFamily="34" charset="0"/>
                <a:cs typeface="Segoe UI" pitchFamily="34" charset="0"/>
              </a:rPr>
              <a:t>mput</a:t>
            </a:r>
            <a:r>
              <a:rPr lang="en-US" sz="2000" b="1" dirty="0">
                <a:latin typeface="Segoe UI" pitchFamily="34" charset="0"/>
                <a:cs typeface="Segoe UI" pitchFamily="34" charset="0"/>
              </a:rPr>
              <a:t>: </a:t>
            </a:r>
            <a:r>
              <a:rPr lang="en-US" sz="2000" dirty="0">
                <a:latin typeface="Segoe UI" pitchFamily="34" charset="0"/>
                <a:cs typeface="Segoe UI" pitchFamily="34" charset="0"/>
              </a:rPr>
              <a:t>Upload files to the server.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000" b="1" dirty="0" err="1">
                <a:latin typeface="Segoe UI" pitchFamily="34" charset="0"/>
                <a:cs typeface="Segoe UI" pitchFamily="34" charset="0"/>
              </a:rPr>
              <a:t>ls</a:t>
            </a:r>
            <a:r>
              <a:rPr lang="en-US" sz="2000" b="1" dirty="0">
                <a:latin typeface="Segoe UI" pitchFamily="34" charset="0"/>
                <a:cs typeface="Segoe UI" pitchFamily="34" charset="0"/>
              </a:rPr>
              <a:t> or </a:t>
            </a:r>
            <a:r>
              <a:rPr lang="en-US" sz="2000" b="1" dirty="0" err="1">
                <a:latin typeface="Segoe UI" pitchFamily="34" charset="0"/>
                <a:cs typeface="Segoe UI" pitchFamily="34" charset="0"/>
              </a:rPr>
              <a:t>dir</a:t>
            </a:r>
            <a:r>
              <a:rPr lang="en-US" sz="2000" dirty="0">
                <a:latin typeface="Segoe UI" pitchFamily="34" charset="0"/>
                <a:cs typeface="Segoe UI" pitchFamily="34" charset="0"/>
              </a:rPr>
              <a:t>: List files in a directory.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000" b="1" dirty="0">
                <a:latin typeface="Segoe UI" pitchFamily="34" charset="0"/>
                <a:cs typeface="Segoe UI" pitchFamily="34" charset="0"/>
              </a:rPr>
              <a:t>cd: </a:t>
            </a:r>
            <a:r>
              <a:rPr lang="en-US" sz="2000" dirty="0">
                <a:latin typeface="Segoe UI" pitchFamily="34" charset="0"/>
                <a:cs typeface="Segoe UI" pitchFamily="34" charset="0"/>
              </a:rPr>
              <a:t>Change directory.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000" b="1" dirty="0">
                <a:latin typeface="Segoe UI" pitchFamily="34" charset="0"/>
                <a:cs typeface="Segoe UI" pitchFamily="34" charset="0"/>
              </a:rPr>
              <a:t>delete: </a:t>
            </a:r>
            <a:r>
              <a:rPr lang="en-US" sz="2000" dirty="0">
                <a:latin typeface="Segoe UI" pitchFamily="34" charset="0"/>
                <a:cs typeface="Segoe UI" pitchFamily="34" charset="0"/>
              </a:rPr>
              <a:t>Remove a file.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000" b="1" dirty="0">
                <a:latin typeface="Segoe UI" pitchFamily="34" charset="0"/>
                <a:cs typeface="Segoe UI" pitchFamily="34" charset="0"/>
              </a:rPr>
              <a:t>quit: </a:t>
            </a:r>
            <a:r>
              <a:rPr lang="en-US" sz="2000" dirty="0">
                <a:latin typeface="Segoe UI" pitchFamily="34" charset="0"/>
                <a:cs typeface="Segoe UI" pitchFamily="34" charset="0"/>
              </a:rPr>
              <a:t>Exit the FTP session.</a:t>
            </a:r>
          </a:p>
          <a:p>
            <a:pPr marL="0" indent="0" algn="ctr">
              <a:buNone/>
            </a:pPr>
            <a:r>
              <a:rPr lang="en-US" sz="2000" b="1" dirty="0">
                <a:latin typeface="Segoe UI" pitchFamily="34" charset="0"/>
                <a:cs typeface="Segoe UI" pitchFamily="34" charset="0"/>
              </a:rPr>
              <a:t>Use Cases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n-US" sz="2000" b="1" dirty="0">
                <a:latin typeface="Segoe UI" pitchFamily="34" charset="0"/>
                <a:cs typeface="Segoe UI" pitchFamily="34" charset="0"/>
              </a:rPr>
              <a:t>Website Management</a:t>
            </a:r>
            <a:r>
              <a:rPr lang="en-US" sz="2000" dirty="0">
                <a:latin typeface="Segoe UI" pitchFamily="34" charset="0"/>
                <a:cs typeface="Segoe UI" pitchFamily="34" charset="0"/>
              </a:rPr>
              <a:t>: Uploading and managing files for websites.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n-US" sz="2000" b="1" dirty="0">
                <a:latin typeface="Segoe UI" pitchFamily="34" charset="0"/>
                <a:cs typeface="Segoe UI" pitchFamily="34" charset="0"/>
              </a:rPr>
              <a:t>File Sharing</a:t>
            </a:r>
            <a:r>
              <a:rPr lang="en-US" sz="2000" dirty="0">
                <a:latin typeface="Segoe UI" pitchFamily="34" charset="0"/>
                <a:cs typeface="Segoe UI" pitchFamily="34" charset="0"/>
              </a:rPr>
              <a:t>: Sharing files between users on different systems.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n-US" sz="2000" b="1" dirty="0">
                <a:latin typeface="Segoe UI" pitchFamily="34" charset="0"/>
                <a:cs typeface="Segoe UI" pitchFamily="34" charset="0"/>
              </a:rPr>
              <a:t>Backup</a:t>
            </a:r>
            <a:r>
              <a:rPr lang="en-US" sz="2000" dirty="0">
                <a:latin typeface="Segoe UI" pitchFamily="34" charset="0"/>
                <a:cs typeface="Segoe UI" pitchFamily="34" charset="0"/>
              </a:rPr>
              <a:t>: Transferring backup files to remote servers.</a:t>
            </a:r>
          </a:p>
          <a:p>
            <a:pPr marL="0" indent="0" algn="just">
              <a:lnSpc>
                <a:spcPct val="150000"/>
              </a:lnSpc>
              <a:buNone/>
            </a:pPr>
            <a:endParaRPr lang="en-IN" sz="2000" dirty="0">
              <a:latin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32081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03" t="7406" r="4071" b="3904"/>
          <a:stretch/>
        </p:blipFill>
        <p:spPr bwMode="auto">
          <a:xfrm>
            <a:off x="106274" y="924103"/>
            <a:ext cx="9037726" cy="49531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397682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315416"/>
            <a:ext cx="8229600" cy="1143000"/>
          </a:xfrm>
        </p:spPr>
        <p:txBody>
          <a:bodyPr/>
          <a:lstStyle/>
          <a:p>
            <a:r>
              <a:rPr lang="en-IN" dirty="0"/>
              <a:t>E-commerce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20688"/>
            <a:ext cx="8229600" cy="4525963"/>
          </a:xfrm>
        </p:spPr>
        <p:txBody>
          <a:bodyPr>
            <a:no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2000" b="1" dirty="0">
                <a:latin typeface="Segoe UI" pitchFamily="34" charset="0"/>
                <a:cs typeface="Segoe UI" pitchFamily="34" charset="0"/>
              </a:rPr>
              <a:t>E-commerce</a:t>
            </a:r>
            <a:r>
              <a:rPr lang="en-US" sz="2000" dirty="0">
                <a:latin typeface="Segoe UI" pitchFamily="34" charset="0"/>
                <a:cs typeface="Segoe UI" pitchFamily="34" charset="0"/>
              </a:rPr>
              <a:t> (short for </a:t>
            </a:r>
            <a:r>
              <a:rPr lang="en-US" sz="2000" b="1" dirty="0">
                <a:latin typeface="Segoe UI" pitchFamily="34" charset="0"/>
                <a:cs typeface="Segoe UI" pitchFamily="34" charset="0"/>
              </a:rPr>
              <a:t>electronic commerce</a:t>
            </a:r>
            <a:r>
              <a:rPr lang="en-US" sz="2000" dirty="0">
                <a:latin typeface="Segoe UI" pitchFamily="34" charset="0"/>
                <a:cs typeface="Segoe UI" pitchFamily="34" charset="0"/>
              </a:rPr>
              <a:t>) refers to the buying and selling of goods and services over the internet.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n-IN" sz="2000" b="1" dirty="0">
                <a:latin typeface="Segoe UI" pitchFamily="34" charset="0"/>
                <a:cs typeface="Segoe UI" pitchFamily="34" charset="0"/>
              </a:rPr>
              <a:t>Types of E-commerce Models</a:t>
            </a:r>
          </a:p>
          <a:p>
            <a:pPr algn="just">
              <a:lnSpc>
                <a:spcPct val="150000"/>
              </a:lnSpc>
            </a:pPr>
            <a:r>
              <a:rPr lang="en-US" sz="2000" b="1" dirty="0">
                <a:latin typeface="Segoe UI" pitchFamily="34" charset="0"/>
                <a:cs typeface="Segoe UI" pitchFamily="34" charset="0"/>
              </a:rPr>
              <a:t>B2C (Business-to-Consumer):</a:t>
            </a:r>
          </a:p>
          <a:p>
            <a:pPr algn="just">
              <a:lnSpc>
                <a:spcPct val="150000"/>
              </a:lnSpc>
            </a:pPr>
            <a:r>
              <a:rPr lang="en-US" sz="2000" dirty="0">
                <a:latin typeface="Segoe UI" pitchFamily="34" charset="0"/>
                <a:cs typeface="Segoe UI" pitchFamily="34" charset="0"/>
              </a:rPr>
              <a:t>Businesses sell products or services directly to individual consumers.</a:t>
            </a:r>
          </a:p>
          <a:p>
            <a:pPr algn="just">
              <a:lnSpc>
                <a:spcPct val="150000"/>
              </a:lnSpc>
            </a:pPr>
            <a:r>
              <a:rPr lang="en-US" sz="2000" dirty="0">
                <a:latin typeface="Segoe UI" pitchFamily="34" charset="0"/>
                <a:cs typeface="Segoe UI" pitchFamily="34" charset="0"/>
              </a:rPr>
              <a:t>Example: Amazon, </a:t>
            </a:r>
            <a:r>
              <a:rPr lang="en-US" sz="2000" dirty="0" err="1">
                <a:latin typeface="Segoe UI" pitchFamily="34" charset="0"/>
                <a:cs typeface="Segoe UI" pitchFamily="34" charset="0"/>
              </a:rPr>
              <a:t>Flipkart</a:t>
            </a:r>
            <a:r>
              <a:rPr lang="en-US" sz="2000" dirty="0">
                <a:latin typeface="Segoe UI" pitchFamily="34" charset="0"/>
                <a:cs typeface="Segoe UI" pitchFamily="34" charset="0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en-US" sz="2000" b="1" dirty="0">
                <a:latin typeface="Segoe UI" pitchFamily="34" charset="0"/>
                <a:cs typeface="Segoe UI" pitchFamily="34" charset="0"/>
              </a:rPr>
              <a:t>B2B (Business-to-Business)</a:t>
            </a:r>
            <a:r>
              <a:rPr lang="en-US" sz="2000" dirty="0">
                <a:latin typeface="Segoe UI" pitchFamily="34" charset="0"/>
                <a:cs typeface="Segoe UI" pitchFamily="34" charset="0"/>
              </a:rPr>
              <a:t>:</a:t>
            </a:r>
          </a:p>
          <a:p>
            <a:pPr algn="just">
              <a:lnSpc>
                <a:spcPct val="150000"/>
              </a:lnSpc>
            </a:pPr>
            <a:r>
              <a:rPr lang="en-US" sz="2000" dirty="0">
                <a:latin typeface="Segoe UI" pitchFamily="34" charset="0"/>
                <a:cs typeface="Segoe UI" pitchFamily="34" charset="0"/>
              </a:rPr>
              <a:t>Transactions occur between businesses.</a:t>
            </a:r>
          </a:p>
          <a:p>
            <a:pPr algn="just">
              <a:lnSpc>
                <a:spcPct val="150000"/>
              </a:lnSpc>
            </a:pPr>
            <a:r>
              <a:rPr lang="en-US" sz="2000" dirty="0">
                <a:latin typeface="Segoe UI" pitchFamily="34" charset="0"/>
                <a:cs typeface="Segoe UI" pitchFamily="34" charset="0"/>
              </a:rPr>
              <a:t>Example: </a:t>
            </a:r>
            <a:r>
              <a:rPr lang="en-US" sz="2000" dirty="0" err="1">
                <a:latin typeface="Segoe UI" pitchFamily="34" charset="0"/>
                <a:cs typeface="Segoe UI" pitchFamily="34" charset="0"/>
              </a:rPr>
              <a:t>Alibaba</a:t>
            </a:r>
            <a:r>
              <a:rPr lang="en-US" sz="2000" dirty="0">
                <a:latin typeface="Segoe UI" pitchFamily="34" charset="0"/>
                <a:cs typeface="Segoe UI" pitchFamily="34" charset="0"/>
              </a:rPr>
              <a:t>, software licensing between companies.</a:t>
            </a:r>
          </a:p>
          <a:p>
            <a:pPr algn="just">
              <a:lnSpc>
                <a:spcPct val="150000"/>
              </a:lnSpc>
            </a:pPr>
            <a:r>
              <a:rPr lang="en-US" sz="2000" b="1" dirty="0">
                <a:latin typeface="Segoe UI" pitchFamily="34" charset="0"/>
                <a:cs typeface="Segoe UI" pitchFamily="34" charset="0"/>
              </a:rPr>
              <a:t>C2C (Consumer-to-Consumer)</a:t>
            </a:r>
            <a:r>
              <a:rPr lang="en-US" sz="2000" dirty="0">
                <a:latin typeface="Segoe UI" pitchFamily="34" charset="0"/>
                <a:cs typeface="Segoe UI" pitchFamily="34" charset="0"/>
              </a:rPr>
              <a:t>:</a:t>
            </a:r>
          </a:p>
          <a:p>
            <a:pPr algn="just">
              <a:lnSpc>
                <a:spcPct val="150000"/>
              </a:lnSpc>
            </a:pPr>
            <a:r>
              <a:rPr lang="en-US" sz="2000" dirty="0">
                <a:latin typeface="Segoe UI" pitchFamily="34" charset="0"/>
                <a:cs typeface="Segoe UI" pitchFamily="34" charset="0"/>
              </a:rPr>
              <a:t>Individuals sell goods or services to other individuals via a platform.</a:t>
            </a:r>
          </a:p>
          <a:p>
            <a:pPr algn="just">
              <a:lnSpc>
                <a:spcPct val="150000"/>
              </a:lnSpc>
            </a:pPr>
            <a:r>
              <a:rPr lang="en-US" sz="2000" dirty="0">
                <a:latin typeface="Segoe UI" pitchFamily="34" charset="0"/>
                <a:cs typeface="Segoe UI" pitchFamily="34" charset="0"/>
              </a:rPr>
              <a:t>Example: eBay, OLX.</a:t>
            </a:r>
          </a:p>
          <a:p>
            <a:pPr algn="just"/>
            <a:endParaRPr lang="en-US" sz="2000" dirty="0">
              <a:latin typeface="Segoe UI" pitchFamily="34" charset="0"/>
              <a:cs typeface="Segoe UI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endParaRPr lang="en-IN" sz="2000" dirty="0">
              <a:latin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40305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315416"/>
            <a:ext cx="8229600" cy="1143000"/>
          </a:xfrm>
        </p:spPr>
        <p:txBody>
          <a:bodyPr/>
          <a:lstStyle/>
          <a:p>
            <a:r>
              <a:rPr lang="en-IN" dirty="0"/>
              <a:t>E-commerce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20688"/>
            <a:ext cx="8229600" cy="4525963"/>
          </a:xfrm>
        </p:spPr>
        <p:txBody>
          <a:bodyPr>
            <a:no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n-IN" sz="2000" b="1" dirty="0">
                <a:latin typeface="Segoe UI" pitchFamily="34" charset="0"/>
                <a:cs typeface="Segoe UI" pitchFamily="34" charset="0"/>
              </a:rPr>
              <a:t>Types of E-commerce Models</a:t>
            </a:r>
          </a:p>
          <a:p>
            <a:pPr algn="just">
              <a:lnSpc>
                <a:spcPct val="150000"/>
              </a:lnSpc>
            </a:pPr>
            <a:r>
              <a:rPr lang="en-US" sz="2000" b="1" dirty="0">
                <a:latin typeface="Segoe UI" pitchFamily="34" charset="0"/>
                <a:cs typeface="Segoe UI" pitchFamily="34" charset="0"/>
              </a:rPr>
              <a:t>C2B (Consumer-to-Business)</a:t>
            </a:r>
            <a:r>
              <a:rPr lang="en-US" sz="2000" dirty="0">
                <a:latin typeface="Segoe UI" pitchFamily="34" charset="0"/>
                <a:cs typeface="Segoe UI" pitchFamily="34" charset="0"/>
              </a:rPr>
              <a:t>:</a:t>
            </a:r>
          </a:p>
          <a:p>
            <a:pPr algn="just">
              <a:lnSpc>
                <a:spcPct val="150000"/>
              </a:lnSpc>
            </a:pPr>
            <a:r>
              <a:rPr lang="en-US" sz="2000" dirty="0">
                <a:latin typeface="Segoe UI" pitchFamily="34" charset="0"/>
                <a:cs typeface="Segoe UI" pitchFamily="34" charset="0"/>
              </a:rPr>
              <a:t>Consumers offer products or services to businesses.</a:t>
            </a:r>
          </a:p>
          <a:p>
            <a:pPr algn="just">
              <a:lnSpc>
                <a:spcPct val="150000"/>
              </a:lnSpc>
            </a:pPr>
            <a:r>
              <a:rPr lang="en-US" sz="2000" dirty="0">
                <a:latin typeface="Segoe UI" pitchFamily="34" charset="0"/>
                <a:cs typeface="Segoe UI" pitchFamily="34" charset="0"/>
              </a:rPr>
              <a:t>Example: Freelancers offering services on platforms like </a:t>
            </a:r>
            <a:r>
              <a:rPr lang="en-US" sz="2000" dirty="0" err="1">
                <a:latin typeface="Segoe UI" pitchFamily="34" charset="0"/>
                <a:cs typeface="Segoe UI" pitchFamily="34" charset="0"/>
              </a:rPr>
              <a:t>Upwork</a:t>
            </a:r>
            <a:r>
              <a:rPr lang="en-US" sz="2000" dirty="0">
                <a:latin typeface="Segoe UI" pitchFamily="34" charset="0"/>
                <a:cs typeface="Segoe UI" pitchFamily="34" charset="0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en-US" sz="2000" b="1" dirty="0">
                <a:latin typeface="Segoe UI" pitchFamily="34" charset="0"/>
                <a:cs typeface="Segoe UI" pitchFamily="34" charset="0"/>
              </a:rPr>
              <a:t>D2C (Direct-to-Consumer)</a:t>
            </a:r>
            <a:r>
              <a:rPr lang="en-US" sz="2000" dirty="0">
                <a:latin typeface="Segoe UI" pitchFamily="34" charset="0"/>
                <a:cs typeface="Segoe UI" pitchFamily="34" charset="0"/>
              </a:rPr>
              <a:t>:</a:t>
            </a:r>
          </a:p>
          <a:p>
            <a:pPr algn="just">
              <a:lnSpc>
                <a:spcPct val="150000"/>
              </a:lnSpc>
            </a:pPr>
            <a:r>
              <a:rPr lang="en-US" sz="2000" dirty="0">
                <a:latin typeface="Segoe UI" pitchFamily="34" charset="0"/>
                <a:cs typeface="Segoe UI" pitchFamily="34" charset="0"/>
              </a:rPr>
              <a:t>Manufacturers or brands sell directly to consumers, bypassing intermediaries.</a:t>
            </a:r>
          </a:p>
          <a:p>
            <a:pPr algn="just">
              <a:lnSpc>
                <a:spcPct val="150000"/>
              </a:lnSpc>
            </a:pPr>
            <a:r>
              <a:rPr lang="en-US" sz="2000" dirty="0">
                <a:latin typeface="Segoe UI" pitchFamily="34" charset="0"/>
                <a:cs typeface="Segoe UI" pitchFamily="34" charset="0"/>
              </a:rPr>
              <a:t>Example: Nike’s official website.</a:t>
            </a:r>
          </a:p>
          <a:p>
            <a:pPr algn="just">
              <a:lnSpc>
                <a:spcPct val="150000"/>
              </a:lnSpc>
            </a:pPr>
            <a:r>
              <a:rPr lang="en-US" sz="2000" b="1" dirty="0">
                <a:latin typeface="Segoe UI" pitchFamily="34" charset="0"/>
                <a:cs typeface="Segoe UI" pitchFamily="34" charset="0"/>
              </a:rPr>
              <a:t>G2C (Government-to-Citizen)</a:t>
            </a:r>
            <a:r>
              <a:rPr lang="en-US" sz="2000" dirty="0">
                <a:latin typeface="Segoe UI" pitchFamily="34" charset="0"/>
                <a:cs typeface="Segoe UI" pitchFamily="34" charset="0"/>
              </a:rPr>
              <a:t>:</a:t>
            </a:r>
          </a:p>
          <a:p>
            <a:pPr algn="just">
              <a:lnSpc>
                <a:spcPct val="150000"/>
              </a:lnSpc>
            </a:pPr>
            <a:r>
              <a:rPr lang="en-US" sz="2000" dirty="0">
                <a:latin typeface="Segoe UI" pitchFamily="34" charset="0"/>
                <a:cs typeface="Segoe UI" pitchFamily="34" charset="0"/>
              </a:rPr>
              <a:t>Government services provided directly to citizens via online platforms.</a:t>
            </a:r>
          </a:p>
          <a:p>
            <a:pPr algn="just">
              <a:lnSpc>
                <a:spcPct val="150000"/>
              </a:lnSpc>
            </a:pPr>
            <a:r>
              <a:rPr lang="en-US" sz="2000" dirty="0">
                <a:latin typeface="Segoe UI" pitchFamily="34" charset="0"/>
                <a:cs typeface="Segoe UI" pitchFamily="34" charset="0"/>
              </a:rPr>
              <a:t>Example: Online tax filing.</a:t>
            </a:r>
          </a:p>
          <a:p>
            <a:pPr marL="0" indent="0" algn="just">
              <a:lnSpc>
                <a:spcPct val="150000"/>
              </a:lnSpc>
              <a:buNone/>
            </a:pPr>
            <a:endParaRPr lang="en-IN" sz="2000" b="1" dirty="0">
              <a:latin typeface="Segoe UI" pitchFamily="34" charset="0"/>
              <a:cs typeface="Segoe UI" pitchFamily="34" charset="0"/>
            </a:endParaRPr>
          </a:p>
          <a:p>
            <a:pPr algn="just"/>
            <a:endParaRPr lang="en-US" sz="2000" dirty="0">
              <a:latin typeface="Segoe UI" pitchFamily="34" charset="0"/>
              <a:cs typeface="Segoe UI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endParaRPr lang="en-IN" sz="2000" dirty="0">
              <a:latin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83505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315416"/>
            <a:ext cx="8229600" cy="1143000"/>
          </a:xfrm>
        </p:spPr>
        <p:txBody>
          <a:bodyPr/>
          <a:lstStyle/>
          <a:p>
            <a:r>
              <a:rPr lang="en-IN" dirty="0"/>
              <a:t>E-commerce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20688"/>
            <a:ext cx="8229600" cy="4525963"/>
          </a:xfrm>
        </p:spPr>
        <p:txBody>
          <a:bodyPr>
            <a:no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IN" sz="2000" b="1" dirty="0">
                <a:latin typeface="Segoe UI" pitchFamily="34" charset="0"/>
                <a:cs typeface="Segoe UI" pitchFamily="34" charset="0"/>
              </a:rPr>
              <a:t>Key Features of E-commerce</a:t>
            </a:r>
          </a:p>
          <a:p>
            <a:pPr algn="just"/>
            <a:r>
              <a:rPr lang="en-US" sz="2000" b="1" dirty="0">
                <a:latin typeface="Segoe UI" pitchFamily="34" charset="0"/>
                <a:cs typeface="Segoe UI" pitchFamily="34" charset="0"/>
              </a:rPr>
              <a:t>Global Reach</a:t>
            </a:r>
            <a:r>
              <a:rPr lang="en-US" sz="2000" dirty="0">
                <a:latin typeface="Segoe UI" pitchFamily="34" charset="0"/>
                <a:cs typeface="Segoe UI" pitchFamily="34" charset="0"/>
              </a:rPr>
              <a:t>:</a:t>
            </a:r>
          </a:p>
          <a:p>
            <a:pPr algn="just"/>
            <a:r>
              <a:rPr lang="en-US" sz="2000" dirty="0">
                <a:latin typeface="Segoe UI" pitchFamily="34" charset="0"/>
                <a:cs typeface="Segoe UI" pitchFamily="34" charset="0"/>
              </a:rPr>
              <a:t>Businesses can reach customers across the world, breaking geographical barriers.</a:t>
            </a:r>
          </a:p>
          <a:p>
            <a:pPr algn="just"/>
            <a:r>
              <a:rPr lang="en-US" sz="2000" b="1" dirty="0">
                <a:latin typeface="Segoe UI" pitchFamily="34" charset="0"/>
                <a:cs typeface="Segoe UI" pitchFamily="34" charset="0"/>
              </a:rPr>
              <a:t>24/7 Availability</a:t>
            </a:r>
            <a:r>
              <a:rPr lang="en-US" sz="2000" dirty="0">
                <a:latin typeface="Segoe UI" pitchFamily="34" charset="0"/>
                <a:cs typeface="Segoe UI" pitchFamily="34" charset="0"/>
              </a:rPr>
              <a:t>:</a:t>
            </a:r>
          </a:p>
          <a:p>
            <a:pPr algn="just"/>
            <a:r>
              <a:rPr lang="en-US" sz="2000" dirty="0">
                <a:latin typeface="Segoe UI" pitchFamily="34" charset="0"/>
                <a:cs typeface="Segoe UI" pitchFamily="34" charset="0"/>
              </a:rPr>
              <a:t>E-commerce platforms operate round the clock, providing continuous service to customers.</a:t>
            </a:r>
          </a:p>
          <a:p>
            <a:pPr algn="just"/>
            <a:r>
              <a:rPr lang="en-US" sz="2000" b="1" dirty="0">
                <a:latin typeface="Segoe UI" pitchFamily="34" charset="0"/>
                <a:cs typeface="Segoe UI" pitchFamily="34" charset="0"/>
              </a:rPr>
              <a:t>Personalization</a:t>
            </a:r>
            <a:r>
              <a:rPr lang="en-US" sz="2000" dirty="0">
                <a:latin typeface="Segoe UI" pitchFamily="34" charset="0"/>
                <a:cs typeface="Segoe UI" pitchFamily="34" charset="0"/>
              </a:rPr>
              <a:t>:</a:t>
            </a:r>
          </a:p>
          <a:p>
            <a:pPr algn="just"/>
            <a:r>
              <a:rPr lang="en-US" sz="2000" dirty="0">
                <a:latin typeface="Segoe UI" pitchFamily="34" charset="0"/>
                <a:cs typeface="Segoe UI" pitchFamily="34" charset="0"/>
              </a:rPr>
              <a:t>Tailored recommendations based on user behavior and preferences using data analytics.</a:t>
            </a:r>
          </a:p>
          <a:p>
            <a:pPr algn="just"/>
            <a:r>
              <a:rPr lang="en-US" sz="2000" b="1" dirty="0">
                <a:latin typeface="Segoe UI" pitchFamily="34" charset="0"/>
                <a:cs typeface="Segoe UI" pitchFamily="34" charset="0"/>
              </a:rPr>
              <a:t>Cost Efficiency</a:t>
            </a:r>
            <a:r>
              <a:rPr lang="en-US" sz="2000" dirty="0">
                <a:latin typeface="Segoe UI" pitchFamily="34" charset="0"/>
                <a:cs typeface="Segoe UI" pitchFamily="34" charset="0"/>
              </a:rPr>
              <a:t>:</a:t>
            </a:r>
          </a:p>
          <a:p>
            <a:pPr algn="just"/>
            <a:r>
              <a:rPr lang="en-US" sz="2000" dirty="0">
                <a:latin typeface="Segoe UI" pitchFamily="34" charset="0"/>
                <a:cs typeface="Segoe UI" pitchFamily="34" charset="0"/>
              </a:rPr>
              <a:t>Reduces overhead costs associated with physical stores.</a:t>
            </a:r>
          </a:p>
          <a:p>
            <a:pPr algn="just"/>
            <a:r>
              <a:rPr lang="en-US" sz="2000" b="1" dirty="0">
                <a:latin typeface="Segoe UI" pitchFamily="34" charset="0"/>
                <a:cs typeface="Segoe UI" pitchFamily="34" charset="0"/>
              </a:rPr>
              <a:t>Convenience</a:t>
            </a:r>
            <a:r>
              <a:rPr lang="en-US" sz="2000" dirty="0">
                <a:latin typeface="Segoe UI" pitchFamily="34" charset="0"/>
                <a:cs typeface="Segoe UI" pitchFamily="34" charset="0"/>
              </a:rPr>
              <a:t>:</a:t>
            </a:r>
          </a:p>
          <a:p>
            <a:pPr algn="just"/>
            <a:r>
              <a:rPr lang="en-US" sz="2000" dirty="0">
                <a:latin typeface="Segoe UI" pitchFamily="34" charset="0"/>
                <a:cs typeface="Segoe UI" pitchFamily="34" charset="0"/>
              </a:rPr>
              <a:t>Customers can shop from anywhere using a device with an internet connection.</a:t>
            </a:r>
          </a:p>
          <a:p>
            <a:endParaRPr lang="en-US" sz="2000" dirty="0"/>
          </a:p>
          <a:p>
            <a:endParaRPr lang="en-US" sz="2000" dirty="0"/>
          </a:p>
          <a:p>
            <a:pPr marL="0" indent="0" algn="just">
              <a:lnSpc>
                <a:spcPct val="150000"/>
              </a:lnSpc>
              <a:buNone/>
            </a:pPr>
            <a:endParaRPr lang="en-IN" sz="2000" b="1" dirty="0">
              <a:latin typeface="Segoe UI" pitchFamily="34" charset="0"/>
              <a:cs typeface="Segoe UI" pitchFamily="34" charset="0"/>
            </a:endParaRPr>
          </a:p>
          <a:p>
            <a:pPr algn="just"/>
            <a:endParaRPr lang="en-US" sz="2000" dirty="0">
              <a:latin typeface="Segoe UI" pitchFamily="34" charset="0"/>
              <a:cs typeface="Segoe UI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endParaRPr lang="en-IN" sz="2000" dirty="0">
              <a:latin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885551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62272"/>
            <a:ext cx="8229600" cy="1143000"/>
          </a:xfrm>
        </p:spPr>
        <p:txBody>
          <a:bodyPr/>
          <a:lstStyle/>
          <a:p>
            <a:r>
              <a:rPr lang="en-IN" dirty="0"/>
              <a:t>E-commerce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19261"/>
            <a:ext cx="8229600" cy="4525963"/>
          </a:xfrm>
        </p:spPr>
        <p:txBody>
          <a:bodyPr>
            <a:no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IN" sz="2000" b="1" dirty="0">
                <a:latin typeface="Segoe UI" pitchFamily="34" charset="0"/>
                <a:cs typeface="Segoe UI" pitchFamily="34" charset="0"/>
              </a:rPr>
              <a:t>Advantages of E-commerce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n-IN" sz="2000" b="1" dirty="0">
                <a:latin typeface="Segoe UI" pitchFamily="34" charset="0"/>
                <a:cs typeface="Segoe UI" pitchFamily="34" charset="0"/>
              </a:rPr>
              <a:t>Faster Buying Process</a:t>
            </a:r>
            <a:r>
              <a:rPr lang="en-IN" sz="2000" dirty="0">
                <a:latin typeface="Segoe UI" pitchFamily="34" charset="0"/>
                <a:cs typeface="Segoe UI" pitchFamily="34" charset="0"/>
              </a:rPr>
              <a:t>: Customers can quickly browse, compare, and purchase products.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n-IN" sz="2000" b="1" dirty="0">
                <a:latin typeface="Segoe UI" pitchFamily="34" charset="0"/>
                <a:cs typeface="Segoe UI" pitchFamily="34" charset="0"/>
              </a:rPr>
              <a:t>Wide Product Range</a:t>
            </a:r>
            <a:r>
              <a:rPr lang="en-IN" sz="2000" dirty="0">
                <a:latin typeface="Segoe UI" pitchFamily="34" charset="0"/>
                <a:cs typeface="Segoe UI" pitchFamily="34" charset="0"/>
              </a:rPr>
              <a:t>: Offers access to a larger inventory than physical stores.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n-IN" sz="2000" b="1" dirty="0">
                <a:latin typeface="Segoe UI" pitchFamily="34" charset="0"/>
                <a:cs typeface="Segoe UI" pitchFamily="34" charset="0"/>
              </a:rPr>
              <a:t>Enhanced Marketing</a:t>
            </a:r>
            <a:r>
              <a:rPr lang="en-IN" sz="2000" dirty="0">
                <a:latin typeface="Segoe UI" pitchFamily="34" charset="0"/>
                <a:cs typeface="Segoe UI" pitchFamily="34" charset="0"/>
              </a:rPr>
              <a:t>: Digital tools like email marketing, social media ads, and search engine optimization improve visibility.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n-IN" sz="2000" b="1" dirty="0">
                <a:latin typeface="Segoe UI" pitchFamily="34" charset="0"/>
                <a:cs typeface="Segoe UI" pitchFamily="34" charset="0"/>
              </a:rPr>
              <a:t>Data-Driven Insights</a:t>
            </a:r>
            <a:r>
              <a:rPr lang="en-IN" sz="2000" dirty="0">
                <a:latin typeface="Segoe UI" pitchFamily="34" charset="0"/>
                <a:cs typeface="Segoe UI" pitchFamily="34" charset="0"/>
              </a:rPr>
              <a:t>: Businesses can </a:t>
            </a:r>
            <a:r>
              <a:rPr lang="en-IN" sz="2000" dirty="0" err="1">
                <a:latin typeface="Segoe UI" pitchFamily="34" charset="0"/>
                <a:cs typeface="Segoe UI" pitchFamily="34" charset="0"/>
              </a:rPr>
              <a:t>analyze</a:t>
            </a:r>
            <a:r>
              <a:rPr lang="en-IN" sz="2000" dirty="0">
                <a:latin typeface="Segoe UI" pitchFamily="34" charset="0"/>
                <a:cs typeface="Segoe UI" pitchFamily="34" charset="0"/>
              </a:rPr>
              <a:t> customer </a:t>
            </a:r>
            <a:r>
              <a:rPr lang="en-IN" sz="2000" dirty="0" err="1">
                <a:latin typeface="Segoe UI" pitchFamily="34" charset="0"/>
                <a:cs typeface="Segoe UI" pitchFamily="34" charset="0"/>
              </a:rPr>
              <a:t>behavior</a:t>
            </a:r>
            <a:r>
              <a:rPr lang="en-IN" sz="2000" dirty="0">
                <a:latin typeface="Segoe UI" pitchFamily="34" charset="0"/>
                <a:cs typeface="Segoe UI" pitchFamily="34" charset="0"/>
              </a:rPr>
              <a:t> to refine strategies.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n-IN" sz="2000" b="1" dirty="0">
                <a:latin typeface="Segoe UI" pitchFamily="34" charset="0"/>
                <a:cs typeface="Segoe UI" pitchFamily="34" charset="0"/>
              </a:rPr>
              <a:t>Scalability</a:t>
            </a:r>
            <a:r>
              <a:rPr lang="en-IN" sz="2000" dirty="0">
                <a:latin typeface="Segoe UI" pitchFamily="34" charset="0"/>
                <a:cs typeface="Segoe UI" pitchFamily="34" charset="0"/>
              </a:rPr>
              <a:t>: Easily adaptable to increasing customer demands</a:t>
            </a:r>
            <a:endParaRPr lang="en-US" sz="2000" dirty="0">
              <a:latin typeface="Segoe UI" pitchFamily="34" charset="0"/>
              <a:cs typeface="Segoe UI" pitchFamily="34" charset="0"/>
            </a:endParaRPr>
          </a:p>
          <a:p>
            <a:endParaRPr lang="en-US" sz="2000" dirty="0"/>
          </a:p>
          <a:p>
            <a:pPr marL="0" indent="0" algn="just">
              <a:lnSpc>
                <a:spcPct val="150000"/>
              </a:lnSpc>
              <a:buNone/>
            </a:pPr>
            <a:endParaRPr lang="en-IN" sz="2000" b="1" dirty="0">
              <a:latin typeface="Segoe UI" pitchFamily="34" charset="0"/>
              <a:cs typeface="Segoe UI" pitchFamily="34" charset="0"/>
            </a:endParaRPr>
          </a:p>
          <a:p>
            <a:pPr algn="just"/>
            <a:endParaRPr lang="en-US" sz="2000" dirty="0">
              <a:latin typeface="Segoe UI" pitchFamily="34" charset="0"/>
              <a:cs typeface="Segoe UI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endParaRPr lang="en-IN" sz="2000" dirty="0">
              <a:latin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39229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Web 1.0 (1989–2000): The Static Web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en-US" sz="2200" b="1" dirty="0">
                <a:latin typeface="Segoe UI" pitchFamily="34" charset="0"/>
                <a:cs typeface="Segoe UI" pitchFamily="34" charset="0"/>
              </a:rPr>
              <a:t>Characteristics: </a:t>
            </a:r>
            <a:r>
              <a:rPr lang="en-US" sz="2200" dirty="0">
                <a:latin typeface="Segoe UI" pitchFamily="34" charset="0"/>
                <a:cs typeface="Segoe UI" pitchFamily="34" charset="0"/>
              </a:rPr>
              <a:t>Primarily </a:t>
            </a:r>
            <a:r>
              <a:rPr lang="en-US" sz="2200" dirty="0">
                <a:solidFill>
                  <a:srgbClr val="0000FF"/>
                </a:solidFill>
                <a:latin typeface="Segoe UI" pitchFamily="34" charset="0"/>
                <a:cs typeface="Segoe UI" pitchFamily="34" charset="0"/>
              </a:rPr>
              <a:t>static, read-only content</a:t>
            </a:r>
            <a:r>
              <a:rPr lang="en-US" sz="2200" dirty="0">
                <a:latin typeface="Segoe UI" pitchFamily="34" charset="0"/>
                <a:cs typeface="Segoe UI" pitchFamily="34" charset="0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en-US" sz="2200" dirty="0">
                <a:latin typeface="Segoe UI" pitchFamily="34" charset="0"/>
                <a:cs typeface="Segoe UI" pitchFamily="34" charset="0"/>
              </a:rPr>
              <a:t>Limited interactivity; websites were informational and non-dynamic.</a:t>
            </a:r>
          </a:p>
          <a:p>
            <a:pPr algn="just">
              <a:lnSpc>
                <a:spcPct val="150000"/>
              </a:lnSpc>
            </a:pPr>
            <a:r>
              <a:rPr lang="en-US" sz="2200" dirty="0">
                <a:latin typeface="Segoe UI" pitchFamily="34" charset="0"/>
                <a:cs typeface="Segoe UI" pitchFamily="34" charset="0"/>
              </a:rPr>
              <a:t>HTML, HTTP, and URLs were foundational technologies.</a:t>
            </a:r>
          </a:p>
          <a:p>
            <a:pPr algn="just">
              <a:lnSpc>
                <a:spcPct val="150000"/>
              </a:lnSpc>
            </a:pPr>
            <a:r>
              <a:rPr lang="en-US" sz="2200" dirty="0">
                <a:latin typeface="Segoe UI" pitchFamily="34" charset="0"/>
                <a:cs typeface="Segoe UI" pitchFamily="34" charset="0"/>
              </a:rPr>
              <a:t>Examples: Early websites like Britannica Online and static personal websites.</a:t>
            </a:r>
          </a:p>
          <a:p>
            <a:pPr algn="just">
              <a:lnSpc>
                <a:spcPct val="150000"/>
              </a:lnSpc>
            </a:pPr>
            <a:r>
              <a:rPr lang="en-US" sz="2200" b="1" dirty="0">
                <a:latin typeface="Segoe UI" pitchFamily="34" charset="0"/>
                <a:cs typeface="Segoe UI" pitchFamily="34" charset="0"/>
              </a:rPr>
              <a:t>Drawbacks: </a:t>
            </a:r>
            <a:r>
              <a:rPr lang="en-US" sz="2200" dirty="0">
                <a:solidFill>
                  <a:srgbClr val="0000FF"/>
                </a:solidFill>
                <a:latin typeface="Segoe UI" pitchFamily="34" charset="0"/>
                <a:cs typeface="Segoe UI" pitchFamily="34" charset="0"/>
              </a:rPr>
              <a:t>Lack of user interaction</a:t>
            </a:r>
            <a:r>
              <a:rPr lang="en-US" sz="2200" dirty="0">
                <a:latin typeface="Segoe UI" pitchFamily="34" charset="0"/>
                <a:cs typeface="Segoe UI" pitchFamily="34" charset="0"/>
              </a:rPr>
              <a:t> and content contribution.</a:t>
            </a:r>
          </a:p>
          <a:p>
            <a:pPr algn="just">
              <a:lnSpc>
                <a:spcPct val="150000"/>
              </a:lnSpc>
            </a:pPr>
            <a:r>
              <a:rPr lang="en-US" sz="2200" dirty="0">
                <a:latin typeface="Segoe UI" pitchFamily="34" charset="0"/>
                <a:cs typeface="Segoe UI" pitchFamily="34" charset="0"/>
              </a:rPr>
              <a:t>Limited multimedia capabilities.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0105255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8256"/>
            <a:ext cx="8229600" cy="1143000"/>
          </a:xfrm>
        </p:spPr>
        <p:txBody>
          <a:bodyPr/>
          <a:lstStyle/>
          <a:p>
            <a:r>
              <a:rPr lang="en-IN" dirty="0"/>
              <a:t>E-commerce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35285"/>
            <a:ext cx="8229600" cy="4525963"/>
          </a:xfrm>
        </p:spPr>
        <p:txBody>
          <a:bodyPr>
            <a:no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IN" sz="2000" b="1" dirty="0">
                <a:latin typeface="Segoe UI" pitchFamily="34" charset="0"/>
                <a:cs typeface="Segoe UI" pitchFamily="34" charset="0"/>
              </a:rPr>
              <a:t>Challenges in E-commerce</a:t>
            </a:r>
          </a:p>
          <a:p>
            <a:pPr algn="just">
              <a:lnSpc>
                <a:spcPct val="150000"/>
              </a:lnSpc>
            </a:pPr>
            <a:r>
              <a:rPr lang="en-US" sz="2000" b="1" dirty="0">
                <a:latin typeface="Segoe UI" pitchFamily="34" charset="0"/>
                <a:cs typeface="Segoe UI" pitchFamily="34" charset="0"/>
              </a:rPr>
              <a:t>Security</a:t>
            </a:r>
            <a:r>
              <a:rPr lang="en-US" sz="2000" dirty="0">
                <a:latin typeface="Segoe UI" pitchFamily="34" charset="0"/>
                <a:cs typeface="Segoe UI" pitchFamily="34" charset="0"/>
              </a:rPr>
              <a:t>: Protecting user data and transactions is crucial.</a:t>
            </a:r>
          </a:p>
          <a:p>
            <a:pPr algn="just">
              <a:lnSpc>
                <a:spcPct val="150000"/>
              </a:lnSpc>
            </a:pPr>
            <a:r>
              <a:rPr lang="en-US" sz="2000" b="1" dirty="0">
                <a:latin typeface="Segoe UI" pitchFamily="34" charset="0"/>
                <a:cs typeface="Segoe UI" pitchFamily="34" charset="0"/>
              </a:rPr>
              <a:t>Logistics</a:t>
            </a:r>
            <a:r>
              <a:rPr lang="en-US" sz="2000" dirty="0">
                <a:latin typeface="Segoe UI" pitchFamily="34" charset="0"/>
                <a:cs typeface="Segoe UI" pitchFamily="34" charset="0"/>
              </a:rPr>
              <a:t>: Ensuring timely delivery, especially in remote areas.</a:t>
            </a:r>
          </a:p>
          <a:p>
            <a:pPr algn="just">
              <a:lnSpc>
                <a:spcPct val="150000"/>
              </a:lnSpc>
            </a:pPr>
            <a:r>
              <a:rPr lang="en-US" sz="2000" b="1" dirty="0">
                <a:latin typeface="Segoe UI" pitchFamily="34" charset="0"/>
                <a:cs typeface="Segoe UI" pitchFamily="34" charset="0"/>
              </a:rPr>
              <a:t>Competition</a:t>
            </a:r>
            <a:r>
              <a:rPr lang="en-US" sz="2000" dirty="0">
                <a:latin typeface="Segoe UI" pitchFamily="34" charset="0"/>
                <a:cs typeface="Segoe UI" pitchFamily="34" charset="0"/>
              </a:rPr>
              <a:t>: Standing out in a crowded marketplace.</a:t>
            </a:r>
          </a:p>
          <a:p>
            <a:pPr algn="just">
              <a:lnSpc>
                <a:spcPct val="150000"/>
              </a:lnSpc>
            </a:pPr>
            <a:r>
              <a:rPr lang="en-US" sz="2000" b="1" dirty="0">
                <a:latin typeface="Segoe UI" pitchFamily="34" charset="0"/>
                <a:cs typeface="Segoe UI" pitchFamily="34" charset="0"/>
              </a:rPr>
              <a:t>Customer Trust</a:t>
            </a:r>
            <a:r>
              <a:rPr lang="en-US" sz="2000" dirty="0">
                <a:latin typeface="Segoe UI" pitchFamily="34" charset="0"/>
                <a:cs typeface="Segoe UI" pitchFamily="34" charset="0"/>
              </a:rPr>
              <a:t>: Building credibility and ensuring product quality.</a:t>
            </a:r>
          </a:p>
          <a:p>
            <a:pPr algn="just">
              <a:lnSpc>
                <a:spcPct val="150000"/>
              </a:lnSpc>
            </a:pPr>
            <a:r>
              <a:rPr lang="en-US" sz="2000" b="1" dirty="0">
                <a:latin typeface="Segoe UI" pitchFamily="34" charset="0"/>
                <a:cs typeface="Segoe UI" pitchFamily="34" charset="0"/>
              </a:rPr>
              <a:t>Technical Issues</a:t>
            </a:r>
            <a:r>
              <a:rPr lang="en-US" sz="2000" dirty="0">
                <a:latin typeface="Segoe UI" pitchFamily="34" charset="0"/>
                <a:cs typeface="Segoe UI" pitchFamily="34" charset="0"/>
              </a:rPr>
              <a:t>: Downtime or glitches can disrupt operations.</a:t>
            </a:r>
          </a:p>
          <a:p>
            <a:pPr marL="0" indent="0">
              <a:lnSpc>
                <a:spcPct val="150000"/>
              </a:lnSpc>
              <a:buNone/>
            </a:pPr>
            <a:endParaRPr lang="en-US" sz="2000" dirty="0"/>
          </a:p>
          <a:p>
            <a:pPr marL="0" indent="0" algn="just">
              <a:lnSpc>
                <a:spcPct val="150000"/>
              </a:lnSpc>
              <a:buNone/>
            </a:pPr>
            <a:endParaRPr lang="en-IN" sz="2000" b="1" dirty="0">
              <a:latin typeface="Segoe UI" pitchFamily="34" charset="0"/>
              <a:cs typeface="Segoe UI" pitchFamily="34" charset="0"/>
            </a:endParaRPr>
          </a:p>
          <a:p>
            <a:pPr algn="just"/>
            <a:endParaRPr lang="en-US" sz="2000" dirty="0">
              <a:latin typeface="Segoe UI" pitchFamily="34" charset="0"/>
              <a:cs typeface="Segoe UI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endParaRPr lang="en-IN" sz="2000" dirty="0">
              <a:latin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443344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8256"/>
            <a:ext cx="8229600" cy="1143000"/>
          </a:xfrm>
        </p:spPr>
        <p:txBody>
          <a:bodyPr/>
          <a:lstStyle/>
          <a:p>
            <a:r>
              <a:rPr lang="en-IN" dirty="0"/>
              <a:t>Cloud Computing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35285"/>
            <a:ext cx="8229600" cy="4525963"/>
          </a:xfrm>
        </p:spPr>
        <p:txBody>
          <a:bodyPr>
            <a:no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2000" b="1" dirty="0">
                <a:latin typeface="Segoe UI" pitchFamily="34" charset="0"/>
                <a:cs typeface="Segoe UI" pitchFamily="34" charset="0"/>
              </a:rPr>
              <a:t>Cloud Computing</a:t>
            </a:r>
            <a:r>
              <a:rPr lang="en-US" sz="2000" dirty="0">
                <a:latin typeface="Segoe UI" pitchFamily="34" charset="0"/>
                <a:cs typeface="Segoe UI" pitchFamily="34" charset="0"/>
              </a:rPr>
              <a:t> refers to the delivery of computing services—such as servers, storage, databases, networking, software, analytics, and intelligence—over the internet (“the cloud”). 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n-US" sz="2000" dirty="0">
                <a:latin typeface="Segoe UI" pitchFamily="34" charset="0"/>
                <a:cs typeface="Segoe UI" pitchFamily="34" charset="0"/>
              </a:rPr>
              <a:t>This model enables on-demand access to resources without the need for owning and maintaining physical data centers or servers.</a:t>
            </a:r>
          </a:p>
          <a:p>
            <a:pPr marL="0" indent="0" algn="just">
              <a:lnSpc>
                <a:spcPct val="150000"/>
              </a:lnSpc>
              <a:buNone/>
            </a:pPr>
            <a:endParaRPr lang="en-IN" sz="2000" b="1" dirty="0">
              <a:latin typeface="Segoe UI" pitchFamily="34" charset="0"/>
              <a:cs typeface="Segoe UI" pitchFamily="34" charset="0"/>
            </a:endParaRPr>
          </a:p>
          <a:p>
            <a:pPr algn="just"/>
            <a:endParaRPr lang="en-US" sz="2000" dirty="0">
              <a:latin typeface="Segoe UI" pitchFamily="34" charset="0"/>
              <a:cs typeface="Segoe UI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endParaRPr lang="en-IN" sz="2000" dirty="0">
              <a:latin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131091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8256"/>
            <a:ext cx="8229600" cy="1143000"/>
          </a:xfrm>
        </p:spPr>
        <p:txBody>
          <a:bodyPr/>
          <a:lstStyle/>
          <a:p>
            <a:r>
              <a:rPr lang="en-IN" dirty="0"/>
              <a:t>Cloud Computing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35285"/>
            <a:ext cx="8229600" cy="4525963"/>
          </a:xfrm>
        </p:spPr>
        <p:txBody>
          <a:bodyPr>
            <a:no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2000" b="1" dirty="0">
                <a:latin typeface="Segoe UI" pitchFamily="34" charset="0"/>
                <a:cs typeface="Segoe UI" pitchFamily="34" charset="0"/>
              </a:rPr>
              <a:t>Service Models in Cloud Computing</a:t>
            </a:r>
          </a:p>
          <a:p>
            <a:pPr algn="just"/>
            <a:r>
              <a:rPr lang="en-US" sz="2000" b="1" dirty="0" err="1">
                <a:latin typeface="Segoe UI" pitchFamily="34" charset="0"/>
                <a:cs typeface="Segoe UI" pitchFamily="34" charset="0"/>
              </a:rPr>
              <a:t>IaaS</a:t>
            </a:r>
            <a:r>
              <a:rPr lang="en-US" sz="2000" b="1" dirty="0">
                <a:latin typeface="Segoe UI" pitchFamily="34" charset="0"/>
                <a:cs typeface="Segoe UI" pitchFamily="34" charset="0"/>
              </a:rPr>
              <a:t> (Infrastructure as a Service)</a:t>
            </a:r>
            <a:r>
              <a:rPr lang="en-US" sz="2000" dirty="0">
                <a:latin typeface="Segoe UI" pitchFamily="34" charset="0"/>
                <a:cs typeface="Segoe UI" pitchFamily="34" charset="0"/>
              </a:rPr>
              <a:t>:</a:t>
            </a:r>
          </a:p>
          <a:p>
            <a:pPr algn="just"/>
            <a:r>
              <a:rPr lang="en-US" sz="2000" dirty="0">
                <a:latin typeface="Segoe UI" pitchFamily="34" charset="0"/>
                <a:cs typeface="Segoe UI" pitchFamily="34" charset="0"/>
              </a:rPr>
              <a:t>Provides virtualized computing resources such as virtual machines, storage, and networks.</a:t>
            </a:r>
          </a:p>
          <a:p>
            <a:pPr algn="just"/>
            <a:r>
              <a:rPr lang="en-US" sz="2000" dirty="0">
                <a:latin typeface="Segoe UI" pitchFamily="34" charset="0"/>
                <a:cs typeface="Segoe UI" pitchFamily="34" charset="0"/>
              </a:rPr>
              <a:t>Example: Amazon Web Services (AWS) EC2, Microsoft Azure, Google Compute Engine.</a:t>
            </a:r>
          </a:p>
          <a:p>
            <a:pPr algn="just"/>
            <a:r>
              <a:rPr lang="en-US" sz="2000" b="1" dirty="0" err="1">
                <a:latin typeface="Segoe UI" pitchFamily="34" charset="0"/>
                <a:cs typeface="Segoe UI" pitchFamily="34" charset="0"/>
              </a:rPr>
              <a:t>PaaS</a:t>
            </a:r>
            <a:r>
              <a:rPr lang="en-US" sz="2000" b="1" dirty="0">
                <a:latin typeface="Segoe UI" pitchFamily="34" charset="0"/>
                <a:cs typeface="Segoe UI" pitchFamily="34" charset="0"/>
              </a:rPr>
              <a:t> (Platform as a Service)</a:t>
            </a:r>
            <a:r>
              <a:rPr lang="en-US" sz="2000" dirty="0">
                <a:latin typeface="Segoe UI" pitchFamily="34" charset="0"/>
                <a:cs typeface="Segoe UI" pitchFamily="34" charset="0"/>
              </a:rPr>
              <a:t>:</a:t>
            </a:r>
          </a:p>
          <a:p>
            <a:pPr algn="just"/>
            <a:r>
              <a:rPr lang="en-US" sz="2000" dirty="0">
                <a:latin typeface="Segoe UI" pitchFamily="34" charset="0"/>
                <a:cs typeface="Segoe UI" pitchFamily="34" charset="0"/>
              </a:rPr>
              <a:t>Offers a platform allowing developers to build, test, and deploy applications without managing underlying infrastructure.</a:t>
            </a:r>
          </a:p>
          <a:p>
            <a:pPr algn="just"/>
            <a:r>
              <a:rPr lang="en-US" sz="2000" dirty="0">
                <a:latin typeface="Segoe UI" pitchFamily="34" charset="0"/>
                <a:cs typeface="Segoe UI" pitchFamily="34" charset="0"/>
              </a:rPr>
              <a:t>Example: AWS Elastic Beanstalk, Google App Engine, Microsoft Azure App Service. </a:t>
            </a:r>
          </a:p>
          <a:p>
            <a:pPr algn="just"/>
            <a:r>
              <a:rPr lang="en-US" sz="2000" b="1" dirty="0" err="1">
                <a:latin typeface="Segoe UI" pitchFamily="34" charset="0"/>
                <a:cs typeface="Segoe UI" pitchFamily="34" charset="0"/>
              </a:rPr>
              <a:t>SaaS</a:t>
            </a:r>
            <a:r>
              <a:rPr lang="en-US" sz="2000" b="1" dirty="0">
                <a:latin typeface="Segoe UI" pitchFamily="34" charset="0"/>
                <a:cs typeface="Segoe UI" pitchFamily="34" charset="0"/>
              </a:rPr>
              <a:t> (Software as a Service):</a:t>
            </a:r>
            <a:r>
              <a:rPr lang="en-US" sz="2000" dirty="0">
                <a:latin typeface="Segoe UI" pitchFamily="34" charset="0"/>
                <a:cs typeface="Segoe UI" pitchFamily="34" charset="0"/>
              </a:rPr>
              <a:t>Delivers software applications over the internet, accessible via web </a:t>
            </a:r>
            <a:r>
              <a:rPr lang="en-US" sz="2000" dirty="0" err="1">
                <a:latin typeface="Segoe UI" pitchFamily="34" charset="0"/>
                <a:cs typeface="Segoe UI" pitchFamily="34" charset="0"/>
              </a:rPr>
              <a:t>browsers.Example</a:t>
            </a:r>
            <a:r>
              <a:rPr lang="en-US" sz="2000" dirty="0">
                <a:latin typeface="Segoe UI" pitchFamily="34" charset="0"/>
                <a:cs typeface="Segoe UI" pitchFamily="34" charset="0"/>
              </a:rPr>
              <a:t>: Gmail, </a:t>
            </a:r>
            <a:r>
              <a:rPr lang="en-US" sz="2000" dirty="0" err="1">
                <a:latin typeface="Segoe UI" pitchFamily="34" charset="0"/>
                <a:cs typeface="Segoe UI" pitchFamily="34" charset="0"/>
              </a:rPr>
              <a:t>Dropbox</a:t>
            </a:r>
            <a:r>
              <a:rPr lang="en-US" sz="2000" dirty="0">
                <a:latin typeface="Segoe UI" pitchFamily="34" charset="0"/>
                <a:cs typeface="Segoe UI" pitchFamily="34" charset="0"/>
              </a:rPr>
              <a:t>, </a:t>
            </a:r>
            <a:r>
              <a:rPr lang="en-US" sz="2000" dirty="0" err="1">
                <a:latin typeface="Segoe UI" pitchFamily="34" charset="0"/>
                <a:cs typeface="Segoe UI" pitchFamily="34" charset="0"/>
              </a:rPr>
              <a:t>Salesforce</a:t>
            </a:r>
            <a:r>
              <a:rPr lang="en-US" sz="2000" dirty="0">
                <a:latin typeface="Segoe UI" pitchFamily="34" charset="0"/>
                <a:cs typeface="Segoe UI" pitchFamily="34" charset="0"/>
              </a:rPr>
              <a:t>.</a:t>
            </a:r>
          </a:p>
          <a:p>
            <a:pPr marL="0" indent="0">
              <a:lnSpc>
                <a:spcPct val="150000"/>
              </a:lnSpc>
              <a:buNone/>
            </a:pPr>
            <a:endParaRPr lang="en-US" sz="2000" b="1" dirty="0"/>
          </a:p>
          <a:p>
            <a:pPr marL="0" indent="0" algn="ctr">
              <a:lnSpc>
                <a:spcPct val="150000"/>
              </a:lnSpc>
              <a:buNone/>
            </a:pPr>
            <a:endParaRPr lang="en-IN" sz="2000" b="1" dirty="0">
              <a:latin typeface="Segoe UI" pitchFamily="34" charset="0"/>
              <a:cs typeface="Segoe UI" pitchFamily="34" charset="0"/>
            </a:endParaRPr>
          </a:p>
          <a:p>
            <a:pPr algn="just"/>
            <a:endParaRPr lang="en-US" sz="2000" dirty="0">
              <a:latin typeface="Segoe UI" pitchFamily="34" charset="0"/>
              <a:cs typeface="Segoe UI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endParaRPr lang="en-IN" sz="2000" dirty="0">
              <a:latin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916396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8256"/>
            <a:ext cx="8229600" cy="1143000"/>
          </a:xfrm>
        </p:spPr>
        <p:txBody>
          <a:bodyPr/>
          <a:lstStyle/>
          <a:p>
            <a:r>
              <a:rPr lang="en-IN" dirty="0"/>
              <a:t>Cloud Computing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35285"/>
            <a:ext cx="8229600" cy="4525963"/>
          </a:xfrm>
        </p:spPr>
        <p:txBody>
          <a:bodyPr>
            <a:no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2000" b="1" dirty="0">
                <a:latin typeface="Segoe UI" pitchFamily="34" charset="0"/>
                <a:cs typeface="Segoe UI" pitchFamily="34" charset="0"/>
              </a:rPr>
              <a:t>Deployment Models in Cloud Computing</a:t>
            </a:r>
          </a:p>
          <a:p>
            <a:r>
              <a:rPr lang="en-US" sz="2000" dirty="0">
                <a:latin typeface="Segoe UI" pitchFamily="34" charset="0"/>
                <a:cs typeface="Segoe UI" pitchFamily="34" charset="0"/>
              </a:rPr>
              <a:t>Public Cloud</a:t>
            </a:r>
          </a:p>
          <a:p>
            <a:r>
              <a:rPr lang="en-US" sz="2000" dirty="0">
                <a:latin typeface="Segoe UI" pitchFamily="34" charset="0"/>
                <a:cs typeface="Segoe UI" pitchFamily="34" charset="0"/>
              </a:rPr>
              <a:t>Private Cloud</a:t>
            </a:r>
          </a:p>
          <a:p>
            <a:r>
              <a:rPr lang="en-US" sz="2000" dirty="0">
                <a:latin typeface="Segoe UI" pitchFamily="34" charset="0"/>
                <a:cs typeface="Segoe UI" pitchFamily="34" charset="0"/>
              </a:rPr>
              <a:t>Hybrid Cloud</a:t>
            </a:r>
          </a:p>
          <a:p>
            <a:pPr marL="0" indent="0" algn="ctr">
              <a:buNone/>
            </a:pPr>
            <a:r>
              <a:rPr lang="en-IN" sz="2000" b="1" dirty="0"/>
              <a:t>Advantages of Cloud Computing</a:t>
            </a:r>
          </a:p>
          <a:p>
            <a:r>
              <a:rPr lang="en-US" sz="2000" dirty="0"/>
              <a:t>Cost Efficiency</a:t>
            </a:r>
          </a:p>
          <a:p>
            <a:r>
              <a:rPr lang="en-US" sz="2000" dirty="0"/>
              <a:t>Scalability</a:t>
            </a:r>
          </a:p>
          <a:p>
            <a:r>
              <a:rPr lang="en-US" sz="2000" dirty="0"/>
              <a:t>Accessibility</a:t>
            </a:r>
          </a:p>
          <a:p>
            <a:r>
              <a:rPr lang="en-IN" sz="2000" dirty="0"/>
              <a:t>Security</a:t>
            </a:r>
            <a:endParaRPr lang="en-US" sz="2000" dirty="0"/>
          </a:p>
          <a:p>
            <a:pPr marL="0" indent="0">
              <a:buNone/>
            </a:pPr>
            <a:endParaRPr lang="en-US" sz="2000" dirty="0">
              <a:latin typeface="Segoe UI" pitchFamily="34" charset="0"/>
              <a:cs typeface="Segoe UI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sz="2000" b="1" dirty="0"/>
          </a:p>
          <a:p>
            <a:pPr marL="0" indent="0" algn="ctr">
              <a:lnSpc>
                <a:spcPct val="150000"/>
              </a:lnSpc>
              <a:buNone/>
            </a:pPr>
            <a:endParaRPr lang="en-IN" sz="2000" b="1" dirty="0">
              <a:latin typeface="Segoe UI" pitchFamily="34" charset="0"/>
              <a:cs typeface="Segoe UI" pitchFamily="34" charset="0"/>
            </a:endParaRPr>
          </a:p>
          <a:p>
            <a:pPr algn="just"/>
            <a:endParaRPr lang="en-US" sz="2000" dirty="0">
              <a:latin typeface="Segoe UI" pitchFamily="34" charset="0"/>
              <a:cs typeface="Segoe UI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endParaRPr lang="en-IN" sz="2000" dirty="0">
              <a:latin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632587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8256"/>
            <a:ext cx="8229600" cy="1143000"/>
          </a:xfrm>
        </p:spPr>
        <p:txBody>
          <a:bodyPr/>
          <a:lstStyle/>
          <a:p>
            <a:r>
              <a:rPr lang="en-IN" dirty="0"/>
              <a:t>Video Conferencing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35285"/>
            <a:ext cx="8229600" cy="45259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b="1" dirty="0">
                <a:latin typeface="Segoe UI" pitchFamily="34" charset="0"/>
                <a:cs typeface="Segoe UI" pitchFamily="34" charset="0"/>
              </a:rPr>
              <a:t>Key Components of Video Conferencing</a:t>
            </a:r>
          </a:p>
          <a:p>
            <a:r>
              <a:rPr lang="en-US" sz="2000" b="1" dirty="0">
                <a:latin typeface="Segoe UI" pitchFamily="34" charset="0"/>
                <a:cs typeface="Segoe UI" pitchFamily="34" charset="0"/>
              </a:rPr>
              <a:t>Hardware</a:t>
            </a:r>
            <a:r>
              <a:rPr lang="en-US" sz="2000" dirty="0">
                <a:latin typeface="Segoe UI" pitchFamily="34" charset="0"/>
                <a:cs typeface="Segoe UI" pitchFamily="34" charset="0"/>
              </a:rPr>
              <a:t>:</a:t>
            </a:r>
          </a:p>
          <a:p>
            <a:r>
              <a:rPr lang="en-US" sz="2000" b="1" dirty="0">
                <a:latin typeface="Segoe UI" pitchFamily="34" charset="0"/>
                <a:cs typeface="Segoe UI" pitchFamily="34" charset="0"/>
              </a:rPr>
              <a:t>Cameras</a:t>
            </a:r>
            <a:r>
              <a:rPr lang="en-US" sz="2000" dirty="0">
                <a:latin typeface="Segoe UI" pitchFamily="34" charset="0"/>
                <a:cs typeface="Segoe UI" pitchFamily="34" charset="0"/>
              </a:rPr>
              <a:t>: Capture live video of participants.</a:t>
            </a:r>
          </a:p>
          <a:p>
            <a:r>
              <a:rPr lang="en-US" sz="2000" b="1" dirty="0">
                <a:latin typeface="Segoe UI" pitchFamily="34" charset="0"/>
                <a:cs typeface="Segoe UI" pitchFamily="34" charset="0"/>
              </a:rPr>
              <a:t>Microphones</a:t>
            </a:r>
            <a:r>
              <a:rPr lang="en-US" sz="2000" dirty="0">
                <a:latin typeface="Segoe UI" pitchFamily="34" charset="0"/>
                <a:cs typeface="Segoe UI" pitchFamily="34" charset="0"/>
              </a:rPr>
              <a:t>: Capture audio for clear communication.</a:t>
            </a:r>
          </a:p>
          <a:p>
            <a:r>
              <a:rPr lang="en-US" sz="2000" b="1" dirty="0">
                <a:latin typeface="Segoe UI" pitchFamily="34" charset="0"/>
                <a:cs typeface="Segoe UI" pitchFamily="34" charset="0"/>
              </a:rPr>
              <a:t>Speakers or Headsets</a:t>
            </a:r>
            <a:r>
              <a:rPr lang="en-US" sz="2000" dirty="0">
                <a:latin typeface="Segoe UI" pitchFamily="34" charset="0"/>
                <a:cs typeface="Segoe UI" pitchFamily="34" charset="0"/>
              </a:rPr>
              <a:t>: Play audio from other participants.</a:t>
            </a:r>
          </a:p>
          <a:p>
            <a:r>
              <a:rPr lang="en-US" sz="2000" b="1" dirty="0">
                <a:latin typeface="Segoe UI" pitchFamily="34" charset="0"/>
                <a:cs typeface="Segoe UI" pitchFamily="34" charset="0"/>
              </a:rPr>
              <a:t>Display Devices</a:t>
            </a:r>
            <a:r>
              <a:rPr lang="en-US" sz="2000" dirty="0">
                <a:latin typeface="Segoe UI" pitchFamily="34" charset="0"/>
                <a:cs typeface="Segoe UI" pitchFamily="34" charset="0"/>
              </a:rPr>
              <a:t>: Screens or monitors to view participants and shared content.</a:t>
            </a:r>
          </a:p>
          <a:p>
            <a:r>
              <a:rPr lang="en-US" sz="2000" b="1" dirty="0">
                <a:latin typeface="Segoe UI" pitchFamily="34" charset="0"/>
                <a:cs typeface="Segoe UI" pitchFamily="34" charset="0"/>
              </a:rPr>
              <a:t>Computers/Devices</a:t>
            </a:r>
            <a:r>
              <a:rPr lang="en-US" sz="2000" dirty="0">
                <a:latin typeface="Segoe UI" pitchFamily="34" charset="0"/>
                <a:cs typeface="Segoe UI" pitchFamily="34" charset="0"/>
              </a:rPr>
              <a:t>: Serve as the platform for video conferencing software.</a:t>
            </a:r>
          </a:p>
          <a:p>
            <a:pPr marL="0" indent="0">
              <a:buNone/>
            </a:pPr>
            <a:endParaRPr lang="en-US" sz="2000" dirty="0">
              <a:latin typeface="Segoe UI" pitchFamily="34" charset="0"/>
              <a:cs typeface="Segoe UI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sz="2000" b="1" dirty="0"/>
          </a:p>
          <a:p>
            <a:pPr marL="0" indent="0" algn="ctr">
              <a:lnSpc>
                <a:spcPct val="150000"/>
              </a:lnSpc>
              <a:buNone/>
            </a:pPr>
            <a:endParaRPr lang="en-IN" sz="2000" b="1" dirty="0">
              <a:latin typeface="Segoe UI" pitchFamily="34" charset="0"/>
              <a:cs typeface="Segoe UI" pitchFamily="34" charset="0"/>
            </a:endParaRPr>
          </a:p>
          <a:p>
            <a:pPr algn="just"/>
            <a:endParaRPr lang="en-US" sz="2000" dirty="0">
              <a:latin typeface="Segoe UI" pitchFamily="34" charset="0"/>
              <a:cs typeface="Segoe UI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endParaRPr lang="en-IN" sz="2000" dirty="0">
              <a:latin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697101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8256"/>
            <a:ext cx="8229600" cy="1143000"/>
          </a:xfrm>
        </p:spPr>
        <p:txBody>
          <a:bodyPr/>
          <a:lstStyle/>
          <a:p>
            <a:r>
              <a:rPr lang="en-IN" dirty="0"/>
              <a:t>Video Conferencing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35285"/>
            <a:ext cx="8229600" cy="45259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b="1" dirty="0">
                <a:latin typeface="Segoe UI" pitchFamily="34" charset="0"/>
                <a:cs typeface="Segoe UI" pitchFamily="34" charset="0"/>
              </a:rPr>
              <a:t>Key Components of Video Conferencing</a:t>
            </a:r>
          </a:p>
          <a:p>
            <a:r>
              <a:rPr lang="en-US" sz="2000" b="1" dirty="0">
                <a:latin typeface="Segoe UI" pitchFamily="34" charset="0"/>
                <a:cs typeface="Segoe UI" pitchFamily="34" charset="0"/>
              </a:rPr>
              <a:t>Software</a:t>
            </a:r>
            <a:r>
              <a:rPr lang="en-US" sz="2000" dirty="0">
                <a:latin typeface="Segoe UI" pitchFamily="34" charset="0"/>
                <a:cs typeface="Segoe UI" pitchFamily="34" charset="0"/>
              </a:rPr>
              <a:t>:</a:t>
            </a:r>
          </a:p>
          <a:p>
            <a:r>
              <a:rPr lang="en-US" sz="2000" dirty="0">
                <a:latin typeface="Segoe UI" pitchFamily="34" charset="0"/>
                <a:cs typeface="Segoe UI" pitchFamily="34" charset="0"/>
              </a:rPr>
              <a:t>Video conferencing applications like Zoom, Microsoft Teams, Google Meet, or Cisco </a:t>
            </a:r>
            <a:r>
              <a:rPr lang="en-US" sz="2000" dirty="0" err="1">
                <a:latin typeface="Segoe UI" pitchFamily="34" charset="0"/>
                <a:cs typeface="Segoe UI" pitchFamily="34" charset="0"/>
              </a:rPr>
              <a:t>Webex</a:t>
            </a:r>
            <a:r>
              <a:rPr lang="en-US" sz="2000" dirty="0">
                <a:latin typeface="Segoe UI" pitchFamily="34" charset="0"/>
                <a:cs typeface="Segoe UI" pitchFamily="34" charset="0"/>
              </a:rPr>
              <a:t> provide the platform for hosting and joining meetings.</a:t>
            </a:r>
          </a:p>
          <a:p>
            <a:r>
              <a:rPr lang="en-US" sz="2000" b="1" dirty="0">
                <a:latin typeface="Segoe UI" pitchFamily="34" charset="0"/>
                <a:cs typeface="Segoe UI" pitchFamily="34" charset="0"/>
              </a:rPr>
              <a:t>Internet Connectivity</a:t>
            </a:r>
            <a:r>
              <a:rPr lang="en-US" sz="2000" dirty="0">
                <a:latin typeface="Segoe UI" pitchFamily="34" charset="0"/>
                <a:cs typeface="Segoe UI" pitchFamily="34" charset="0"/>
              </a:rPr>
              <a:t>:</a:t>
            </a:r>
          </a:p>
          <a:p>
            <a:r>
              <a:rPr lang="en-US" sz="2000" dirty="0">
                <a:latin typeface="Segoe UI" pitchFamily="34" charset="0"/>
                <a:cs typeface="Segoe UI" pitchFamily="34" charset="0"/>
              </a:rPr>
              <a:t>A stable, high-speed internet connection is essential for smooth communication without lags or interruptions.</a:t>
            </a:r>
          </a:p>
          <a:p>
            <a:pPr marL="0" indent="0">
              <a:buNone/>
            </a:pPr>
            <a:endParaRPr lang="en-US" sz="2000" dirty="0">
              <a:latin typeface="Segoe UI" pitchFamily="34" charset="0"/>
              <a:cs typeface="Segoe UI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sz="2000" b="1" dirty="0"/>
          </a:p>
          <a:p>
            <a:pPr marL="0" indent="0" algn="ctr">
              <a:lnSpc>
                <a:spcPct val="150000"/>
              </a:lnSpc>
              <a:buNone/>
            </a:pPr>
            <a:endParaRPr lang="en-IN" sz="2000" b="1" dirty="0">
              <a:latin typeface="Segoe UI" pitchFamily="34" charset="0"/>
              <a:cs typeface="Segoe UI" pitchFamily="34" charset="0"/>
            </a:endParaRPr>
          </a:p>
          <a:p>
            <a:pPr algn="just"/>
            <a:endParaRPr lang="en-US" sz="2000" dirty="0">
              <a:latin typeface="Segoe UI" pitchFamily="34" charset="0"/>
              <a:cs typeface="Segoe UI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endParaRPr lang="en-IN" sz="2000" dirty="0">
              <a:latin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817004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8256"/>
            <a:ext cx="8229600" cy="1143000"/>
          </a:xfrm>
        </p:spPr>
        <p:txBody>
          <a:bodyPr/>
          <a:lstStyle/>
          <a:p>
            <a:r>
              <a:rPr lang="en-IN" dirty="0"/>
              <a:t>Video Conferencing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35285"/>
            <a:ext cx="8229600" cy="45259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IN" sz="2000" b="1" dirty="0">
                <a:latin typeface="Segoe UI" pitchFamily="34" charset="0"/>
                <a:cs typeface="Segoe UI" pitchFamily="34" charset="0"/>
              </a:rPr>
              <a:t>Common Features</a:t>
            </a:r>
          </a:p>
          <a:p>
            <a:pPr marL="0" indent="0">
              <a:buNone/>
            </a:pPr>
            <a:r>
              <a:rPr lang="en-IN" sz="2000" b="1" dirty="0">
                <a:latin typeface="Segoe UI" pitchFamily="34" charset="0"/>
                <a:cs typeface="Segoe UI" pitchFamily="34" charset="0"/>
              </a:rPr>
              <a:t>Video and Audio Communication</a:t>
            </a:r>
            <a:r>
              <a:rPr lang="en-IN" sz="2000" dirty="0">
                <a:latin typeface="Segoe UI" pitchFamily="34" charset="0"/>
                <a:cs typeface="Segoe UI" pitchFamily="34" charset="0"/>
              </a:rPr>
              <a:t>: Enables face-to-face communication from remote locations.</a:t>
            </a:r>
          </a:p>
          <a:p>
            <a:pPr marL="0" indent="0">
              <a:buNone/>
            </a:pPr>
            <a:r>
              <a:rPr lang="en-IN" sz="2000" b="1" dirty="0">
                <a:latin typeface="Segoe UI" pitchFamily="34" charset="0"/>
                <a:cs typeface="Segoe UI" pitchFamily="34" charset="0"/>
              </a:rPr>
              <a:t>Screen Sharing</a:t>
            </a:r>
            <a:r>
              <a:rPr lang="en-IN" sz="2000" dirty="0">
                <a:latin typeface="Segoe UI" pitchFamily="34" charset="0"/>
                <a:cs typeface="Segoe UI" pitchFamily="34" charset="0"/>
              </a:rPr>
              <a:t>: Share presentations, documents, or desktops during meetings.</a:t>
            </a:r>
          </a:p>
          <a:p>
            <a:pPr marL="0" indent="0">
              <a:buNone/>
            </a:pPr>
            <a:r>
              <a:rPr lang="en-IN" sz="2000" b="1" dirty="0">
                <a:latin typeface="Segoe UI" pitchFamily="34" charset="0"/>
                <a:cs typeface="Segoe UI" pitchFamily="34" charset="0"/>
              </a:rPr>
              <a:t>Chat Functionality</a:t>
            </a:r>
            <a:r>
              <a:rPr lang="en-IN" sz="2000" dirty="0">
                <a:latin typeface="Segoe UI" pitchFamily="34" charset="0"/>
                <a:cs typeface="Segoe UI" pitchFamily="34" charset="0"/>
              </a:rPr>
              <a:t>: Send text messages alongside video and audio.</a:t>
            </a:r>
          </a:p>
          <a:p>
            <a:pPr marL="0" indent="0">
              <a:buNone/>
            </a:pPr>
            <a:r>
              <a:rPr lang="en-IN" sz="2000" b="1" dirty="0">
                <a:latin typeface="Segoe UI" pitchFamily="34" charset="0"/>
                <a:cs typeface="Segoe UI" pitchFamily="34" charset="0"/>
              </a:rPr>
              <a:t>Recording Options</a:t>
            </a:r>
            <a:r>
              <a:rPr lang="en-IN" sz="2000" dirty="0">
                <a:latin typeface="Segoe UI" pitchFamily="34" charset="0"/>
                <a:cs typeface="Segoe UI" pitchFamily="34" charset="0"/>
              </a:rPr>
              <a:t>: Record meetings for later review.</a:t>
            </a:r>
          </a:p>
          <a:p>
            <a:pPr marL="0" indent="0">
              <a:buNone/>
            </a:pPr>
            <a:r>
              <a:rPr lang="en-IN" sz="2000" b="1" dirty="0">
                <a:latin typeface="Segoe UI" pitchFamily="34" charset="0"/>
                <a:cs typeface="Segoe UI" pitchFamily="34" charset="0"/>
              </a:rPr>
              <a:t>Virtual Backgrounds</a:t>
            </a:r>
            <a:r>
              <a:rPr lang="en-IN" sz="2000" dirty="0">
                <a:latin typeface="Segoe UI" pitchFamily="34" charset="0"/>
                <a:cs typeface="Segoe UI" pitchFamily="34" charset="0"/>
              </a:rPr>
              <a:t>: Customize or blur backgrounds to maintain privacy or enhance professionalism.</a:t>
            </a:r>
          </a:p>
          <a:p>
            <a:pPr marL="0" indent="0">
              <a:buNone/>
            </a:pPr>
            <a:r>
              <a:rPr lang="en-IN" sz="2000" b="1" dirty="0">
                <a:latin typeface="Segoe UI" pitchFamily="34" charset="0"/>
                <a:cs typeface="Segoe UI" pitchFamily="34" charset="0"/>
              </a:rPr>
              <a:t>Breakout Rooms</a:t>
            </a:r>
            <a:r>
              <a:rPr lang="en-IN" sz="2000" dirty="0">
                <a:latin typeface="Segoe UI" pitchFamily="34" charset="0"/>
                <a:cs typeface="Segoe UI" pitchFamily="34" charset="0"/>
              </a:rPr>
              <a:t>: Separate participants into smaller groups for discussions.</a:t>
            </a:r>
          </a:p>
          <a:p>
            <a:pPr marL="0" indent="0">
              <a:buNone/>
            </a:pPr>
            <a:r>
              <a:rPr lang="en-IN" sz="2000" b="1" dirty="0">
                <a:latin typeface="Segoe UI" pitchFamily="34" charset="0"/>
                <a:cs typeface="Segoe UI" pitchFamily="34" charset="0"/>
              </a:rPr>
              <a:t>Scheduling and Integration</a:t>
            </a:r>
            <a:r>
              <a:rPr lang="en-IN" sz="2000" dirty="0">
                <a:latin typeface="Segoe UI" pitchFamily="34" charset="0"/>
                <a:cs typeface="Segoe UI" pitchFamily="34" charset="0"/>
              </a:rPr>
              <a:t>: Sync with calendars and schedule meetings seamlessly.</a:t>
            </a:r>
            <a:endParaRPr lang="en-US" sz="2000" dirty="0">
              <a:latin typeface="Segoe UI" pitchFamily="34" charset="0"/>
              <a:cs typeface="Segoe UI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sz="2000" b="1" dirty="0"/>
          </a:p>
          <a:p>
            <a:pPr marL="0" indent="0" algn="ctr">
              <a:lnSpc>
                <a:spcPct val="150000"/>
              </a:lnSpc>
              <a:buNone/>
            </a:pPr>
            <a:endParaRPr lang="en-IN" sz="2000" b="1" dirty="0">
              <a:latin typeface="Segoe UI" pitchFamily="34" charset="0"/>
              <a:cs typeface="Segoe UI" pitchFamily="34" charset="0"/>
            </a:endParaRPr>
          </a:p>
          <a:p>
            <a:pPr algn="just"/>
            <a:endParaRPr lang="en-US" sz="2000" dirty="0">
              <a:latin typeface="Segoe UI" pitchFamily="34" charset="0"/>
              <a:cs typeface="Segoe UI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endParaRPr lang="en-IN" sz="2000" dirty="0">
              <a:latin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834202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8256"/>
            <a:ext cx="8229600" cy="1143000"/>
          </a:xfrm>
        </p:spPr>
        <p:txBody>
          <a:bodyPr/>
          <a:lstStyle/>
          <a:p>
            <a:r>
              <a:rPr lang="en-IN" dirty="0"/>
              <a:t>Video Conferencing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35285"/>
            <a:ext cx="8229600" cy="4525963"/>
          </a:xfrm>
        </p:spPr>
        <p:txBody>
          <a:bodyPr>
            <a:noAutofit/>
          </a:bodyPr>
          <a:lstStyle/>
          <a:p>
            <a:pPr algn="just">
              <a:lnSpc>
                <a:spcPct val="150000"/>
              </a:lnSpc>
            </a:pPr>
            <a:r>
              <a:rPr lang="en-US" sz="2000" b="1" dirty="0">
                <a:latin typeface="Segoe UI" pitchFamily="34" charset="0"/>
                <a:cs typeface="Segoe UI" pitchFamily="34" charset="0"/>
              </a:rPr>
              <a:t>Uses of Video Conferencing</a:t>
            </a:r>
          </a:p>
          <a:p>
            <a:pPr algn="just">
              <a:lnSpc>
                <a:spcPct val="150000"/>
              </a:lnSpc>
            </a:pPr>
            <a:r>
              <a:rPr lang="en-US" sz="2000" b="1" dirty="0">
                <a:latin typeface="Segoe UI" pitchFamily="34" charset="0"/>
                <a:cs typeface="Segoe UI" pitchFamily="34" charset="0"/>
              </a:rPr>
              <a:t>Business Meetings</a:t>
            </a:r>
            <a:r>
              <a:rPr lang="en-US" sz="2000" dirty="0">
                <a:latin typeface="Segoe UI" pitchFamily="34" charset="0"/>
                <a:cs typeface="Segoe UI" pitchFamily="34" charset="0"/>
              </a:rPr>
              <a:t>: Connect with colleagues, clients, and stakeholders worldwide.</a:t>
            </a:r>
          </a:p>
          <a:p>
            <a:pPr algn="just">
              <a:lnSpc>
                <a:spcPct val="150000"/>
              </a:lnSpc>
            </a:pPr>
            <a:r>
              <a:rPr lang="en-US" sz="2000" b="1" dirty="0">
                <a:latin typeface="Segoe UI" pitchFamily="34" charset="0"/>
                <a:cs typeface="Segoe UI" pitchFamily="34" charset="0"/>
              </a:rPr>
              <a:t>Education</a:t>
            </a:r>
            <a:r>
              <a:rPr lang="en-US" sz="2000" dirty="0">
                <a:latin typeface="Segoe UI" pitchFamily="34" charset="0"/>
                <a:cs typeface="Segoe UI" pitchFamily="34" charset="0"/>
              </a:rPr>
              <a:t>: Facilitate online classes, webinars, and student-teacher interactions.</a:t>
            </a:r>
          </a:p>
          <a:p>
            <a:pPr algn="just">
              <a:lnSpc>
                <a:spcPct val="150000"/>
              </a:lnSpc>
            </a:pPr>
            <a:r>
              <a:rPr lang="en-US" sz="2000" b="1" dirty="0">
                <a:latin typeface="Segoe UI" pitchFamily="34" charset="0"/>
                <a:cs typeface="Segoe UI" pitchFamily="34" charset="0"/>
              </a:rPr>
              <a:t>Telemedicine</a:t>
            </a:r>
            <a:r>
              <a:rPr lang="en-US" sz="2000" dirty="0">
                <a:latin typeface="Segoe UI" pitchFamily="34" charset="0"/>
                <a:cs typeface="Segoe UI" pitchFamily="34" charset="0"/>
              </a:rPr>
              <a:t>: Enable remote consultations between doctors and patients.</a:t>
            </a:r>
          </a:p>
          <a:p>
            <a:pPr algn="just">
              <a:lnSpc>
                <a:spcPct val="150000"/>
              </a:lnSpc>
            </a:pPr>
            <a:r>
              <a:rPr lang="en-US" sz="2000" b="1" dirty="0">
                <a:latin typeface="Segoe UI" pitchFamily="34" charset="0"/>
                <a:cs typeface="Segoe UI" pitchFamily="34" charset="0"/>
              </a:rPr>
              <a:t>Recruitment</a:t>
            </a:r>
            <a:r>
              <a:rPr lang="en-US" sz="2000" dirty="0">
                <a:latin typeface="Segoe UI" pitchFamily="34" charset="0"/>
                <a:cs typeface="Segoe UI" pitchFamily="34" charset="0"/>
              </a:rPr>
              <a:t>: Conduct virtual interviews to hire talent globally.</a:t>
            </a:r>
          </a:p>
          <a:p>
            <a:pPr algn="just">
              <a:lnSpc>
                <a:spcPct val="150000"/>
              </a:lnSpc>
            </a:pPr>
            <a:r>
              <a:rPr lang="en-US" sz="2000" b="1" dirty="0">
                <a:latin typeface="Segoe UI" pitchFamily="34" charset="0"/>
                <a:cs typeface="Segoe UI" pitchFamily="34" charset="0"/>
              </a:rPr>
              <a:t>Personal Communication</a:t>
            </a:r>
            <a:r>
              <a:rPr lang="en-US" sz="2000" dirty="0">
                <a:latin typeface="Segoe UI" pitchFamily="34" charset="0"/>
                <a:cs typeface="Segoe UI" pitchFamily="34" charset="0"/>
              </a:rPr>
              <a:t>: Stay in touch with friends and family across distances.</a:t>
            </a:r>
          </a:p>
          <a:p>
            <a:pPr marL="0" indent="0">
              <a:lnSpc>
                <a:spcPct val="150000"/>
              </a:lnSpc>
              <a:buNone/>
            </a:pPr>
            <a:endParaRPr lang="en-US" sz="2000" b="1" dirty="0"/>
          </a:p>
          <a:p>
            <a:pPr marL="0" indent="0" algn="ctr">
              <a:lnSpc>
                <a:spcPct val="150000"/>
              </a:lnSpc>
              <a:buNone/>
            </a:pPr>
            <a:endParaRPr lang="en-IN" sz="2000" b="1" dirty="0">
              <a:latin typeface="Segoe UI" pitchFamily="34" charset="0"/>
              <a:cs typeface="Segoe UI" pitchFamily="34" charset="0"/>
            </a:endParaRPr>
          </a:p>
          <a:p>
            <a:pPr algn="just"/>
            <a:endParaRPr lang="en-US" sz="2000" dirty="0">
              <a:latin typeface="Segoe UI" pitchFamily="34" charset="0"/>
              <a:cs typeface="Segoe UI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endParaRPr lang="en-IN" sz="2000" dirty="0">
              <a:latin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889204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8256"/>
            <a:ext cx="8229600" cy="1143000"/>
          </a:xfrm>
        </p:spPr>
        <p:txBody>
          <a:bodyPr/>
          <a:lstStyle/>
          <a:p>
            <a:r>
              <a:rPr lang="en-IN" dirty="0"/>
              <a:t>Internet Service Providers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35285"/>
            <a:ext cx="8229600" cy="4525963"/>
          </a:xfrm>
        </p:spPr>
        <p:txBody>
          <a:bodyPr>
            <a:noAutofit/>
          </a:bodyPr>
          <a:lstStyle/>
          <a:p>
            <a:pPr algn="just">
              <a:lnSpc>
                <a:spcPct val="150000"/>
              </a:lnSpc>
            </a:pPr>
            <a:r>
              <a:rPr lang="en-US" sz="2000" dirty="0"/>
              <a:t>Internet Service Providers (ISPs) are companies that provide individuals, businesses, and organizations with access to the internet.</a:t>
            </a:r>
            <a:endParaRPr lang="en-US" sz="2000" b="1" dirty="0"/>
          </a:p>
          <a:p>
            <a:pPr marL="0" indent="0" algn="just">
              <a:buNone/>
            </a:pPr>
            <a:r>
              <a:rPr lang="en-IN" sz="2000" b="1" dirty="0"/>
              <a:t>Types of ISPs:</a:t>
            </a:r>
          </a:p>
          <a:p>
            <a:pPr algn="just">
              <a:lnSpc>
                <a:spcPct val="150000"/>
              </a:lnSpc>
            </a:pPr>
            <a:r>
              <a:rPr lang="en-IN" sz="2000" b="1" dirty="0">
                <a:solidFill>
                  <a:srgbClr val="FF0000"/>
                </a:solidFill>
                <a:latin typeface="Segoe UI" pitchFamily="34" charset="0"/>
                <a:cs typeface="Segoe UI" pitchFamily="34" charset="0"/>
              </a:rPr>
              <a:t>Broadband ISPs: </a:t>
            </a:r>
            <a:r>
              <a:rPr lang="en-IN" sz="2000" dirty="0">
                <a:latin typeface="Segoe UI" pitchFamily="34" charset="0"/>
                <a:cs typeface="Segoe UI" pitchFamily="34" charset="0"/>
              </a:rPr>
              <a:t>Provide high-speed internet access via DSL, cable, </a:t>
            </a:r>
            <a:r>
              <a:rPr lang="en-IN" sz="2000" dirty="0" err="1">
                <a:latin typeface="Segoe UI" pitchFamily="34" charset="0"/>
                <a:cs typeface="Segoe UI" pitchFamily="34" charset="0"/>
              </a:rPr>
              <a:t>fiber</a:t>
            </a:r>
            <a:r>
              <a:rPr lang="en-IN" sz="2000" dirty="0">
                <a:latin typeface="Segoe UI" pitchFamily="34" charset="0"/>
                <a:cs typeface="Segoe UI" pitchFamily="34" charset="0"/>
              </a:rPr>
              <a:t>-optic, or satellite.</a:t>
            </a:r>
          </a:p>
          <a:p>
            <a:pPr algn="just">
              <a:lnSpc>
                <a:spcPct val="150000"/>
              </a:lnSpc>
            </a:pPr>
            <a:r>
              <a:rPr lang="en-IN" sz="2000" dirty="0">
                <a:solidFill>
                  <a:srgbClr val="0000FF"/>
                </a:solidFill>
                <a:latin typeface="Segoe UI" pitchFamily="34" charset="0"/>
                <a:cs typeface="Segoe UI" pitchFamily="34" charset="0"/>
              </a:rPr>
              <a:t>DSL (Digital Subscriber Line): </a:t>
            </a:r>
            <a:r>
              <a:rPr lang="en-IN" sz="2000" dirty="0">
                <a:latin typeface="Segoe UI" pitchFamily="34" charset="0"/>
                <a:cs typeface="Segoe UI" pitchFamily="34" charset="0"/>
              </a:rPr>
              <a:t>Uses telephone lines to deliver internet.</a:t>
            </a:r>
          </a:p>
          <a:p>
            <a:pPr algn="just">
              <a:lnSpc>
                <a:spcPct val="150000"/>
              </a:lnSpc>
            </a:pPr>
            <a:r>
              <a:rPr lang="en-IN" sz="2000" dirty="0">
                <a:solidFill>
                  <a:srgbClr val="0000FF"/>
                </a:solidFill>
                <a:latin typeface="Segoe UI" pitchFamily="34" charset="0"/>
                <a:cs typeface="Segoe UI" pitchFamily="34" charset="0"/>
              </a:rPr>
              <a:t>Cable: </a:t>
            </a:r>
            <a:r>
              <a:rPr lang="en-IN" sz="2000" dirty="0">
                <a:latin typeface="Segoe UI" pitchFamily="34" charset="0"/>
                <a:cs typeface="Segoe UI" pitchFamily="34" charset="0"/>
              </a:rPr>
              <a:t>Uses the same coaxial cables as cable television.</a:t>
            </a:r>
          </a:p>
          <a:p>
            <a:pPr algn="just">
              <a:lnSpc>
                <a:spcPct val="150000"/>
              </a:lnSpc>
            </a:pPr>
            <a:r>
              <a:rPr lang="en-IN" sz="2000" dirty="0" err="1">
                <a:solidFill>
                  <a:srgbClr val="0000FF"/>
                </a:solidFill>
                <a:latin typeface="Segoe UI" pitchFamily="34" charset="0"/>
                <a:cs typeface="Segoe UI" pitchFamily="34" charset="0"/>
              </a:rPr>
              <a:t>Fiber</a:t>
            </a:r>
            <a:r>
              <a:rPr lang="en-IN" sz="2000" dirty="0">
                <a:solidFill>
                  <a:srgbClr val="0000FF"/>
                </a:solidFill>
                <a:latin typeface="Segoe UI" pitchFamily="34" charset="0"/>
                <a:cs typeface="Segoe UI" pitchFamily="34" charset="0"/>
              </a:rPr>
              <a:t>-optic:</a:t>
            </a:r>
            <a:r>
              <a:rPr lang="en-IN" sz="2000" dirty="0">
                <a:latin typeface="Segoe UI" pitchFamily="34" charset="0"/>
                <a:cs typeface="Segoe UI" pitchFamily="34" charset="0"/>
              </a:rPr>
              <a:t> Uses light signals through </a:t>
            </a:r>
            <a:r>
              <a:rPr lang="en-IN" sz="2000" dirty="0" err="1">
                <a:latin typeface="Segoe UI" pitchFamily="34" charset="0"/>
                <a:cs typeface="Segoe UI" pitchFamily="34" charset="0"/>
              </a:rPr>
              <a:t>fiber</a:t>
            </a:r>
            <a:r>
              <a:rPr lang="en-IN" sz="2000" dirty="0">
                <a:latin typeface="Segoe UI" pitchFamily="34" charset="0"/>
                <a:cs typeface="Segoe UI" pitchFamily="34" charset="0"/>
              </a:rPr>
              <a:t> cables for ultra-fast speeds.</a:t>
            </a:r>
          </a:p>
          <a:p>
            <a:pPr algn="just">
              <a:lnSpc>
                <a:spcPct val="150000"/>
              </a:lnSpc>
            </a:pPr>
            <a:r>
              <a:rPr lang="en-IN" sz="2000" dirty="0">
                <a:solidFill>
                  <a:srgbClr val="0000FF"/>
                </a:solidFill>
                <a:latin typeface="Segoe UI" pitchFamily="34" charset="0"/>
                <a:cs typeface="Segoe UI" pitchFamily="34" charset="0"/>
              </a:rPr>
              <a:t>Satellite: </a:t>
            </a:r>
            <a:r>
              <a:rPr lang="en-IN" sz="2000" dirty="0">
                <a:latin typeface="Segoe UI" pitchFamily="34" charset="0"/>
                <a:cs typeface="Segoe UI" pitchFamily="34" charset="0"/>
              </a:rPr>
              <a:t>Provides internet access in remote areas via satellites.</a:t>
            </a:r>
          </a:p>
          <a:p>
            <a:pPr algn="just"/>
            <a:endParaRPr lang="en-US" sz="2000" dirty="0">
              <a:latin typeface="Segoe UI" pitchFamily="34" charset="0"/>
              <a:cs typeface="Segoe UI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endParaRPr lang="en-IN" sz="2000" dirty="0">
              <a:latin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39792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8256"/>
            <a:ext cx="8229600" cy="1143000"/>
          </a:xfrm>
        </p:spPr>
        <p:txBody>
          <a:bodyPr/>
          <a:lstStyle/>
          <a:p>
            <a:r>
              <a:rPr lang="en-IN" dirty="0"/>
              <a:t>Internet Service Providers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35285"/>
            <a:ext cx="8229600" cy="4525963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IN" sz="2000" b="1" dirty="0">
                <a:solidFill>
                  <a:srgbClr val="FF0000"/>
                </a:solidFill>
              </a:rPr>
              <a:t>Types of ISPs:</a:t>
            </a:r>
          </a:p>
          <a:p>
            <a:pPr algn="just">
              <a:lnSpc>
                <a:spcPct val="150000"/>
              </a:lnSpc>
            </a:pPr>
            <a:r>
              <a:rPr lang="en-US" sz="2000" b="1" dirty="0">
                <a:solidFill>
                  <a:srgbClr val="FF0000"/>
                </a:solidFill>
              </a:rPr>
              <a:t>Wireless ISPs (WISPs)</a:t>
            </a:r>
            <a:r>
              <a:rPr lang="en-US" sz="2000" dirty="0">
                <a:solidFill>
                  <a:srgbClr val="FF0000"/>
                </a:solidFill>
              </a:rPr>
              <a:t>: </a:t>
            </a:r>
            <a:r>
              <a:rPr lang="en-US" sz="2000" dirty="0"/>
              <a:t>Deliver internet access through wireless technologies like Wi-Fi, LTE, or 5G.</a:t>
            </a:r>
          </a:p>
          <a:p>
            <a:pPr algn="just">
              <a:lnSpc>
                <a:spcPct val="150000"/>
              </a:lnSpc>
            </a:pPr>
            <a:r>
              <a:rPr lang="en-US" sz="2000" b="1" dirty="0">
                <a:solidFill>
                  <a:srgbClr val="FF0000"/>
                </a:solidFill>
              </a:rPr>
              <a:t>Dial-up ISPs</a:t>
            </a:r>
            <a:r>
              <a:rPr lang="en-US" sz="2000" dirty="0">
                <a:solidFill>
                  <a:srgbClr val="FF0000"/>
                </a:solidFill>
              </a:rPr>
              <a:t>: </a:t>
            </a:r>
            <a:r>
              <a:rPr lang="en-US" sz="2000" dirty="0"/>
              <a:t>Use traditional telephone lines to connect to the internet, though this is largely outdated due to slow speeds.</a:t>
            </a:r>
          </a:p>
          <a:p>
            <a:pPr algn="just">
              <a:lnSpc>
                <a:spcPct val="150000"/>
              </a:lnSpc>
            </a:pPr>
            <a:r>
              <a:rPr lang="en-US" sz="2000" b="1" dirty="0">
                <a:solidFill>
                  <a:srgbClr val="FF0000"/>
                </a:solidFill>
              </a:rPr>
              <a:t>Mobile ISPs</a:t>
            </a:r>
            <a:r>
              <a:rPr lang="en-US" sz="2000" dirty="0">
                <a:solidFill>
                  <a:srgbClr val="FF0000"/>
                </a:solidFill>
              </a:rPr>
              <a:t>: </a:t>
            </a:r>
            <a:r>
              <a:rPr lang="en-US" sz="2000" dirty="0"/>
              <a:t>Provide internet access through cellular networks (3G, 4G, 5G) for smartphones and tablets.</a:t>
            </a:r>
          </a:p>
          <a:p>
            <a:pPr algn="just"/>
            <a:endParaRPr lang="en-US" sz="2000" dirty="0">
              <a:latin typeface="Segoe UI" pitchFamily="34" charset="0"/>
              <a:cs typeface="Segoe UI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endParaRPr lang="en-IN" sz="2000" dirty="0">
              <a:latin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68378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75" name="Rectangle 3"/>
          <p:cNvSpPr>
            <a:spLocks noGrp="1" noChangeArrowheads="1"/>
          </p:cNvSpPr>
          <p:nvPr>
            <p:ph idx="1"/>
          </p:nvPr>
        </p:nvSpPr>
        <p:spPr>
          <a:xfrm>
            <a:off x="827584" y="692696"/>
            <a:ext cx="7704856" cy="5022304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dirty="0">
                <a:latin typeface="Book Antiqua" panose="02040602050305030304" pitchFamily="18" charset="0"/>
              </a:rPr>
              <a:t>The functionality of the WWW is based on 3 main standards:</a:t>
            </a:r>
          </a:p>
          <a:p>
            <a:pPr lvl="1" algn="just">
              <a:lnSpc>
                <a:spcPct val="150000"/>
              </a:lnSpc>
            </a:pPr>
            <a:r>
              <a:rPr lang="en-US" b="1" dirty="0">
                <a:solidFill>
                  <a:srgbClr val="FF0000"/>
                </a:solidFill>
                <a:latin typeface="Book Antiqua" panose="02040602050305030304" pitchFamily="18" charset="0"/>
              </a:rPr>
              <a:t>URL (Universal Resource Locator)</a:t>
            </a:r>
          </a:p>
          <a:p>
            <a:pPr lvl="1" algn="just">
              <a:lnSpc>
                <a:spcPct val="150000"/>
              </a:lnSpc>
            </a:pPr>
            <a:r>
              <a:rPr lang="en-US" b="1" dirty="0">
                <a:solidFill>
                  <a:srgbClr val="FF0000"/>
                </a:solidFill>
                <a:latin typeface="Book Antiqua" panose="02040602050305030304" pitchFamily="18" charset="0"/>
              </a:rPr>
              <a:t>HTML (Hypertext Markup Language)</a:t>
            </a:r>
          </a:p>
          <a:p>
            <a:pPr lvl="1" algn="just">
              <a:lnSpc>
                <a:spcPct val="150000"/>
              </a:lnSpc>
            </a:pPr>
            <a:r>
              <a:rPr lang="en-US" b="1" dirty="0">
                <a:solidFill>
                  <a:srgbClr val="FF0000"/>
                </a:solidFill>
                <a:latin typeface="Book Antiqua" panose="02040602050305030304" pitchFamily="18" charset="0"/>
              </a:rPr>
              <a:t>HTTP (Hypertext transfer Protocol)</a:t>
            </a:r>
          </a:p>
          <a:p>
            <a:pPr lvl="1" algn="just">
              <a:lnSpc>
                <a:spcPct val="150000"/>
              </a:lnSpc>
            </a:pPr>
            <a:endParaRPr lang="en-US" b="1" dirty="0">
              <a:solidFill>
                <a:srgbClr val="FF0000"/>
              </a:solidFill>
              <a:latin typeface="Book Antiqua" panose="02040602050305030304" pitchFamily="18" charset="0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0F1BA3D-FE35-F244-46D2-1475BEA38B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S. Leninisha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8E485-5F09-4197-BED8-832AA9C53C0F}" type="datetime1">
              <a:rPr lang="en-IN" smtClean="0"/>
              <a:t>19-01-2026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7438171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8256"/>
            <a:ext cx="8229600" cy="1143000"/>
          </a:xfrm>
        </p:spPr>
        <p:txBody>
          <a:bodyPr/>
          <a:lstStyle/>
          <a:p>
            <a:r>
              <a:rPr lang="en-IN" dirty="0"/>
              <a:t>Internet Service Providers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35285"/>
            <a:ext cx="8229600" cy="45259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IN" sz="2000" b="1" dirty="0">
                <a:solidFill>
                  <a:srgbClr val="FF0000"/>
                </a:solidFill>
              </a:rPr>
              <a:t>Key Functions of ISPs:</a:t>
            </a:r>
          </a:p>
          <a:p>
            <a:pPr algn="just">
              <a:lnSpc>
                <a:spcPct val="150000"/>
              </a:lnSpc>
            </a:pPr>
            <a:r>
              <a:rPr lang="en-US" sz="2000" b="1" dirty="0"/>
              <a:t>Internet Access</a:t>
            </a:r>
            <a:r>
              <a:rPr lang="en-US" sz="2000" dirty="0"/>
              <a:t>: Connecting users to the global internet.</a:t>
            </a:r>
          </a:p>
          <a:p>
            <a:pPr algn="just">
              <a:lnSpc>
                <a:spcPct val="150000"/>
              </a:lnSpc>
            </a:pPr>
            <a:r>
              <a:rPr lang="en-US" sz="2000" b="1" dirty="0"/>
              <a:t>Domain Registration</a:t>
            </a:r>
            <a:r>
              <a:rPr lang="en-US" sz="2000" dirty="0"/>
              <a:t>: Allowing users to register and manage domain names.</a:t>
            </a:r>
          </a:p>
          <a:p>
            <a:pPr algn="just">
              <a:lnSpc>
                <a:spcPct val="150000"/>
              </a:lnSpc>
            </a:pPr>
            <a:r>
              <a:rPr lang="en-US" sz="2000" b="1" dirty="0"/>
              <a:t>Email Services</a:t>
            </a:r>
            <a:r>
              <a:rPr lang="en-US" sz="2000" dirty="0"/>
              <a:t>: Providing email accounts and hosting.</a:t>
            </a:r>
          </a:p>
          <a:p>
            <a:pPr algn="just">
              <a:lnSpc>
                <a:spcPct val="150000"/>
              </a:lnSpc>
            </a:pPr>
            <a:r>
              <a:rPr lang="en-US" sz="2000" b="1" dirty="0"/>
              <a:t>Web Hosting</a:t>
            </a:r>
            <a:r>
              <a:rPr lang="en-US" sz="2000" dirty="0"/>
              <a:t>: Hosting websites and online applications.</a:t>
            </a:r>
          </a:p>
          <a:p>
            <a:pPr algn="just">
              <a:lnSpc>
                <a:spcPct val="150000"/>
              </a:lnSpc>
            </a:pPr>
            <a:r>
              <a:rPr lang="en-US" sz="2000" b="1" dirty="0"/>
              <a:t>Data Storage</a:t>
            </a:r>
            <a:r>
              <a:rPr lang="en-US" sz="2000" dirty="0"/>
              <a:t>: Offering cloud storage solutions.</a:t>
            </a:r>
          </a:p>
          <a:p>
            <a:pPr algn="just"/>
            <a:endParaRPr lang="en-US" sz="2000" dirty="0">
              <a:latin typeface="Segoe UI" pitchFamily="34" charset="0"/>
              <a:cs typeface="Segoe UI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endParaRPr lang="en-IN" sz="2000" dirty="0">
              <a:latin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893521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8256"/>
            <a:ext cx="8229600" cy="1143000"/>
          </a:xfrm>
        </p:spPr>
        <p:txBody>
          <a:bodyPr/>
          <a:lstStyle/>
          <a:p>
            <a:r>
              <a:rPr lang="en-IN" dirty="0"/>
              <a:t>Internet Service Providers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35285"/>
            <a:ext cx="8229600" cy="45259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b="1" dirty="0">
                <a:solidFill>
                  <a:srgbClr val="FF0000"/>
                </a:solidFill>
              </a:rPr>
              <a:t>Choosing an ISP:</a:t>
            </a:r>
          </a:p>
          <a:p>
            <a:pPr algn="just"/>
            <a:r>
              <a:rPr lang="en-US" sz="2000" b="1" dirty="0"/>
              <a:t>Speed</a:t>
            </a:r>
            <a:r>
              <a:rPr lang="en-US" sz="2000" dirty="0"/>
              <a:t>: Download and upload speeds offered.</a:t>
            </a:r>
          </a:p>
          <a:p>
            <a:pPr algn="just"/>
            <a:r>
              <a:rPr lang="en-US" sz="2000" b="1" dirty="0"/>
              <a:t>Reliability</a:t>
            </a:r>
            <a:r>
              <a:rPr lang="en-US" sz="2000" dirty="0"/>
              <a:t>: Uptime and consistency of service.</a:t>
            </a:r>
          </a:p>
          <a:p>
            <a:pPr algn="just"/>
            <a:r>
              <a:rPr lang="en-US" sz="2000" b="1" dirty="0"/>
              <a:t>Cost</a:t>
            </a:r>
            <a:r>
              <a:rPr lang="en-US" sz="2000" dirty="0"/>
              <a:t>: Monthly fees and additional charges.</a:t>
            </a:r>
          </a:p>
          <a:p>
            <a:pPr algn="just"/>
            <a:r>
              <a:rPr lang="en-US" sz="2000" b="1" dirty="0"/>
              <a:t>Customer Support</a:t>
            </a:r>
            <a:r>
              <a:rPr lang="en-US" sz="2000" dirty="0"/>
              <a:t>: Availability and quality of support.</a:t>
            </a:r>
          </a:p>
          <a:p>
            <a:pPr algn="just"/>
            <a:r>
              <a:rPr lang="en-US" sz="2000" b="1" dirty="0"/>
              <a:t>Coverage</a:t>
            </a:r>
            <a:r>
              <a:rPr lang="en-US" sz="2000" dirty="0"/>
              <a:t>: Availability in your area.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IN" sz="2000" b="1" dirty="0">
                <a:solidFill>
                  <a:srgbClr val="FF0000"/>
                </a:solidFill>
              </a:rPr>
              <a:t>Major ISPs Worldwide:</a:t>
            </a:r>
          </a:p>
          <a:p>
            <a:pPr>
              <a:lnSpc>
                <a:spcPct val="150000"/>
              </a:lnSpc>
            </a:pPr>
            <a:r>
              <a:rPr lang="en-IN" sz="2000" b="1" dirty="0"/>
              <a:t>United States</a:t>
            </a:r>
            <a:r>
              <a:rPr lang="en-IN" sz="2000" dirty="0"/>
              <a:t>: Comcast, AT&amp;T, Verizon, Spectrum, and </a:t>
            </a:r>
            <a:r>
              <a:rPr lang="en-IN" sz="2000" dirty="0" err="1"/>
              <a:t>CenturyLink</a:t>
            </a:r>
            <a:r>
              <a:rPr lang="en-IN" sz="2000" dirty="0"/>
              <a:t>.</a:t>
            </a:r>
          </a:p>
          <a:p>
            <a:pPr>
              <a:lnSpc>
                <a:spcPct val="150000"/>
              </a:lnSpc>
            </a:pPr>
            <a:r>
              <a:rPr lang="en-IN" sz="2000" b="1" dirty="0"/>
              <a:t>Europe</a:t>
            </a:r>
            <a:r>
              <a:rPr lang="en-IN" sz="2000" dirty="0"/>
              <a:t>: BT (British Telecom), Deutsche Telekom, Orange, and Vodafone.</a:t>
            </a:r>
          </a:p>
          <a:p>
            <a:pPr>
              <a:lnSpc>
                <a:spcPct val="150000"/>
              </a:lnSpc>
            </a:pPr>
            <a:r>
              <a:rPr lang="en-IN" sz="2000" b="1" dirty="0"/>
              <a:t>Asia</a:t>
            </a:r>
            <a:r>
              <a:rPr lang="en-IN" sz="2000" dirty="0"/>
              <a:t>: China Telecom, NTT (Japan), Reliance </a:t>
            </a:r>
            <a:r>
              <a:rPr lang="en-IN" sz="2000" dirty="0" err="1"/>
              <a:t>Jio</a:t>
            </a:r>
            <a:r>
              <a:rPr lang="en-IN" sz="2000" dirty="0"/>
              <a:t> (India), and </a:t>
            </a:r>
            <a:r>
              <a:rPr lang="en-IN" sz="2000" dirty="0" err="1"/>
              <a:t>Singtel</a:t>
            </a:r>
            <a:r>
              <a:rPr lang="en-IN" sz="2000" dirty="0"/>
              <a:t> (Singapore).</a:t>
            </a:r>
          </a:p>
          <a:p>
            <a:pPr>
              <a:lnSpc>
                <a:spcPct val="150000"/>
              </a:lnSpc>
            </a:pPr>
            <a:r>
              <a:rPr lang="en-IN" sz="2000" b="1" dirty="0"/>
              <a:t>Australia</a:t>
            </a:r>
            <a:r>
              <a:rPr lang="en-IN" sz="2000" dirty="0"/>
              <a:t>: Telstra, Optus, and TPG Telecom.</a:t>
            </a:r>
          </a:p>
          <a:p>
            <a:pPr algn="just"/>
            <a:endParaRPr lang="en-US" sz="2000" dirty="0">
              <a:latin typeface="Segoe UI" pitchFamily="34" charset="0"/>
              <a:cs typeface="Segoe UI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endParaRPr lang="en-IN" sz="2000" dirty="0">
              <a:latin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11686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8256"/>
            <a:ext cx="8229600" cy="1143000"/>
          </a:xfrm>
        </p:spPr>
        <p:txBody>
          <a:bodyPr/>
          <a:lstStyle/>
          <a:p>
            <a:r>
              <a:rPr lang="en-IN" b="1" dirty="0"/>
              <a:t>IP address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35285"/>
            <a:ext cx="8229600" cy="4525963"/>
          </a:xfrm>
        </p:spPr>
        <p:txBody>
          <a:bodyPr>
            <a:noAutofit/>
          </a:bodyPr>
          <a:lstStyle/>
          <a:p>
            <a:pPr algn="just">
              <a:lnSpc>
                <a:spcPct val="150000"/>
              </a:lnSpc>
            </a:pPr>
            <a:r>
              <a:rPr lang="en-US" sz="2000" dirty="0"/>
              <a:t>An </a:t>
            </a:r>
            <a:r>
              <a:rPr lang="en-US" sz="2000" b="1" dirty="0"/>
              <a:t>IP address</a:t>
            </a:r>
            <a:r>
              <a:rPr lang="en-US" sz="2000" dirty="0"/>
              <a:t> (Internet Protocol address) is a unique numerical label assigned to each device connected to a computer network that uses the Internet Protocol for communication. </a:t>
            </a:r>
          </a:p>
          <a:p>
            <a:pPr algn="just">
              <a:lnSpc>
                <a:spcPct val="150000"/>
              </a:lnSpc>
            </a:pPr>
            <a:r>
              <a:rPr lang="en-US" sz="2000" dirty="0"/>
              <a:t>It serves two main functions: </a:t>
            </a:r>
            <a:r>
              <a:rPr lang="en-US" sz="2000" b="1" dirty="0"/>
              <a:t>identifying the host or device</a:t>
            </a:r>
            <a:r>
              <a:rPr lang="en-US" sz="2000" dirty="0"/>
              <a:t> and </a:t>
            </a:r>
            <a:r>
              <a:rPr lang="en-US" sz="2000" b="1" dirty="0"/>
              <a:t>providing its location</a:t>
            </a:r>
            <a:r>
              <a:rPr lang="en-US" sz="2000" dirty="0"/>
              <a:t> in the network.</a:t>
            </a:r>
            <a:endParaRPr lang="en-US" sz="2000" dirty="0">
              <a:latin typeface="Segoe UI" pitchFamily="34" charset="0"/>
              <a:cs typeface="Segoe UI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endParaRPr lang="en-IN" sz="2000" dirty="0">
              <a:latin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59182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8256"/>
            <a:ext cx="8229600" cy="1143000"/>
          </a:xfrm>
        </p:spPr>
        <p:txBody>
          <a:bodyPr/>
          <a:lstStyle/>
          <a:p>
            <a:r>
              <a:rPr lang="en-IN" b="1" dirty="0"/>
              <a:t>IP address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35285"/>
            <a:ext cx="8229600" cy="4525963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/>
              <a:t>Types of IP Addresses:</a:t>
            </a:r>
          </a:p>
          <a:p>
            <a:pPr>
              <a:lnSpc>
                <a:spcPct val="150000"/>
              </a:lnSpc>
            </a:pPr>
            <a:r>
              <a:rPr lang="en-US" sz="2000" b="1" dirty="0"/>
              <a:t>IPv4 (Internet Protocol version 4)</a:t>
            </a:r>
            <a:endParaRPr lang="en-US" sz="2000" dirty="0"/>
          </a:p>
          <a:p>
            <a:pPr lvl="1">
              <a:lnSpc>
                <a:spcPct val="150000"/>
              </a:lnSpc>
            </a:pPr>
            <a:r>
              <a:rPr lang="en-US" sz="2000" dirty="0"/>
              <a:t>The most widely used version, represented as four sets of numbers separated by dots (e.g., 192.168.1.1).</a:t>
            </a:r>
          </a:p>
          <a:p>
            <a:pPr lvl="1">
              <a:lnSpc>
                <a:spcPct val="150000"/>
              </a:lnSpc>
            </a:pPr>
            <a:r>
              <a:rPr lang="en-US" sz="2000" dirty="0"/>
              <a:t>Provides approximately 4.3 billion unique addresses.</a:t>
            </a:r>
          </a:p>
          <a:p>
            <a:pPr>
              <a:lnSpc>
                <a:spcPct val="150000"/>
              </a:lnSpc>
            </a:pPr>
            <a:r>
              <a:rPr lang="en-US" sz="2000" b="1" dirty="0"/>
              <a:t>IPv6 (Internet Protocol version 6)</a:t>
            </a:r>
            <a:endParaRPr lang="en-US" sz="2000" dirty="0"/>
          </a:p>
          <a:p>
            <a:pPr lvl="1">
              <a:lnSpc>
                <a:spcPct val="150000"/>
              </a:lnSpc>
            </a:pPr>
            <a:r>
              <a:rPr lang="en-US" sz="2000" dirty="0"/>
              <a:t>Developed to address the exhaustion of IPv4 addresses.</a:t>
            </a:r>
          </a:p>
          <a:p>
            <a:pPr lvl="1">
              <a:lnSpc>
                <a:spcPct val="150000"/>
              </a:lnSpc>
            </a:pPr>
            <a:r>
              <a:rPr lang="en-US" sz="2000" dirty="0"/>
              <a:t>Represented as eight groups of hexadecimal numbers separated by colons (e.g., 2001:0db8:85a3:0000:0000:8a2e:0370:7334).</a:t>
            </a:r>
          </a:p>
          <a:p>
            <a:pPr lvl="1">
              <a:lnSpc>
                <a:spcPct val="150000"/>
              </a:lnSpc>
            </a:pPr>
            <a:r>
              <a:rPr lang="en-US" sz="2000" dirty="0"/>
              <a:t>Provides a vastly larger number of unique addresses.</a:t>
            </a:r>
          </a:p>
          <a:p>
            <a:pPr marL="0" indent="0">
              <a:lnSpc>
                <a:spcPct val="150000"/>
              </a:lnSpc>
              <a:buNone/>
            </a:pPr>
            <a:endParaRPr lang="en-IN" sz="2400" dirty="0">
              <a:latin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603663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8256"/>
            <a:ext cx="8229600" cy="1143000"/>
          </a:xfrm>
        </p:spPr>
        <p:txBody>
          <a:bodyPr/>
          <a:lstStyle/>
          <a:p>
            <a:r>
              <a:rPr lang="en-IN" b="1" dirty="0"/>
              <a:t>IP address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35285"/>
            <a:ext cx="8229600" cy="4525963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/>
              <a:t>Categories of IP Addresses:</a:t>
            </a:r>
          </a:p>
          <a:p>
            <a:pPr>
              <a:lnSpc>
                <a:spcPct val="150000"/>
              </a:lnSpc>
            </a:pPr>
            <a:r>
              <a:rPr lang="en-US" sz="2000" b="1" dirty="0"/>
              <a:t>Public IP Address</a:t>
            </a:r>
            <a:endParaRPr lang="en-US" sz="2000" dirty="0"/>
          </a:p>
          <a:p>
            <a:pPr lvl="1">
              <a:lnSpc>
                <a:spcPct val="150000"/>
              </a:lnSpc>
            </a:pPr>
            <a:r>
              <a:rPr lang="en-US" sz="2000" dirty="0"/>
              <a:t>Assigned to a device by the ISP (Internet Service Provider).</a:t>
            </a:r>
          </a:p>
          <a:p>
            <a:pPr lvl="1">
              <a:lnSpc>
                <a:spcPct val="150000"/>
              </a:lnSpc>
            </a:pPr>
            <a:r>
              <a:rPr lang="en-US" sz="2000" dirty="0"/>
              <a:t>Used to identify a device on the global internet.</a:t>
            </a:r>
          </a:p>
          <a:p>
            <a:pPr lvl="1">
              <a:lnSpc>
                <a:spcPct val="150000"/>
              </a:lnSpc>
            </a:pPr>
            <a:r>
              <a:rPr lang="en-US" sz="2000" dirty="0"/>
              <a:t>Example: The IP address of your home router visible to the internet.</a:t>
            </a:r>
          </a:p>
          <a:p>
            <a:pPr>
              <a:lnSpc>
                <a:spcPct val="150000"/>
              </a:lnSpc>
            </a:pPr>
            <a:r>
              <a:rPr lang="en-US" sz="2000" b="1" dirty="0"/>
              <a:t>Private IP Address</a:t>
            </a:r>
            <a:endParaRPr lang="en-US" sz="2000" dirty="0"/>
          </a:p>
          <a:p>
            <a:pPr lvl="1">
              <a:lnSpc>
                <a:spcPct val="150000"/>
              </a:lnSpc>
            </a:pPr>
            <a:r>
              <a:rPr lang="en-US" sz="2000" dirty="0"/>
              <a:t>Used within a private network (e.g., home or office network).</a:t>
            </a:r>
          </a:p>
          <a:p>
            <a:pPr lvl="1">
              <a:lnSpc>
                <a:spcPct val="150000"/>
              </a:lnSpc>
            </a:pPr>
            <a:r>
              <a:rPr lang="en-US" sz="2000" dirty="0"/>
              <a:t>Not routable on the internet.</a:t>
            </a:r>
          </a:p>
          <a:p>
            <a:pPr marL="0" indent="0">
              <a:lnSpc>
                <a:spcPct val="150000"/>
              </a:lnSpc>
              <a:buNone/>
            </a:pPr>
            <a:endParaRPr lang="en-IN" sz="2000" dirty="0">
              <a:latin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333983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8256"/>
            <a:ext cx="8229600" cy="1143000"/>
          </a:xfrm>
        </p:spPr>
        <p:txBody>
          <a:bodyPr/>
          <a:lstStyle/>
          <a:p>
            <a:r>
              <a:rPr lang="en-IN" b="1" dirty="0"/>
              <a:t>IP address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35285"/>
            <a:ext cx="8229600" cy="4525963"/>
          </a:xfrm>
        </p:spPr>
        <p:txBody>
          <a:bodyPr>
            <a:noAutofit/>
          </a:bodyPr>
          <a:lstStyle/>
          <a:p>
            <a:r>
              <a:rPr lang="en-US" b="1" dirty="0"/>
              <a:t>Static IP Address</a:t>
            </a:r>
            <a:endParaRPr lang="en-US" dirty="0"/>
          </a:p>
          <a:p>
            <a:pPr lvl="1"/>
            <a:r>
              <a:rPr lang="en-US" dirty="0"/>
              <a:t>A fixed address that does not change over time.</a:t>
            </a:r>
          </a:p>
          <a:p>
            <a:pPr lvl="1"/>
            <a:r>
              <a:rPr lang="en-US" dirty="0"/>
              <a:t>Commonly used for servers, websites, or devices that need a consistent address.</a:t>
            </a:r>
          </a:p>
          <a:p>
            <a:r>
              <a:rPr lang="en-US" b="1" dirty="0"/>
              <a:t>Dynamic IP Address</a:t>
            </a:r>
            <a:endParaRPr lang="en-US" dirty="0"/>
          </a:p>
          <a:p>
            <a:pPr lvl="1"/>
            <a:r>
              <a:rPr lang="en-US" dirty="0"/>
              <a:t>Temporarily assigned to a device and can change over time.</a:t>
            </a:r>
          </a:p>
          <a:p>
            <a:pPr lvl="1"/>
            <a:r>
              <a:rPr lang="en-US" dirty="0"/>
              <a:t>Commonly used for home internet connections.</a:t>
            </a:r>
          </a:p>
          <a:p>
            <a:pPr marL="0" indent="0">
              <a:lnSpc>
                <a:spcPct val="150000"/>
              </a:lnSpc>
              <a:buNone/>
            </a:pPr>
            <a:endParaRPr lang="en-IN" sz="2000" dirty="0">
              <a:latin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712923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8256"/>
            <a:ext cx="8229600" cy="1143000"/>
          </a:xfrm>
        </p:spPr>
        <p:txBody>
          <a:bodyPr/>
          <a:lstStyle/>
          <a:p>
            <a:r>
              <a:rPr lang="en-IN" b="1" dirty="0"/>
              <a:t>IP address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35285"/>
            <a:ext cx="8229600" cy="4525963"/>
          </a:xfrm>
        </p:spPr>
        <p:txBody>
          <a:bodyPr>
            <a:noAutofit/>
          </a:bodyPr>
          <a:lstStyle/>
          <a:p>
            <a:pPr algn="just"/>
            <a:r>
              <a:rPr lang="en-US" b="1" dirty="0"/>
              <a:t>Importance of IP Addresses:</a:t>
            </a:r>
          </a:p>
          <a:p>
            <a:pPr algn="just"/>
            <a:r>
              <a:rPr lang="en-US" b="1" dirty="0"/>
              <a:t>Device Identification</a:t>
            </a:r>
            <a:r>
              <a:rPr lang="en-US" dirty="0"/>
              <a:t>: Helps identify devices on a network.</a:t>
            </a:r>
          </a:p>
          <a:p>
            <a:pPr algn="just"/>
            <a:r>
              <a:rPr lang="en-US" b="1" dirty="0"/>
              <a:t>Location Tracking</a:t>
            </a:r>
            <a:r>
              <a:rPr lang="en-US" dirty="0"/>
              <a:t>: Provides approximate geographical location (city or region).</a:t>
            </a:r>
          </a:p>
          <a:p>
            <a:pPr algn="just"/>
            <a:r>
              <a:rPr lang="en-US" b="1" dirty="0"/>
              <a:t>Network Communication</a:t>
            </a:r>
            <a:r>
              <a:rPr lang="en-US" dirty="0"/>
              <a:t>: Enables data routing between devices.</a:t>
            </a:r>
          </a:p>
          <a:p>
            <a:pPr algn="just"/>
            <a:r>
              <a:rPr lang="en-US" b="1" dirty="0"/>
              <a:t>Security</a:t>
            </a:r>
            <a:r>
              <a:rPr lang="en-US" dirty="0"/>
              <a:t>: Used for firewalls, access control, and monitoring.</a:t>
            </a:r>
          </a:p>
          <a:p>
            <a:pPr marL="0" indent="0">
              <a:lnSpc>
                <a:spcPct val="150000"/>
              </a:lnSpc>
              <a:buNone/>
            </a:pPr>
            <a:endParaRPr lang="en-IN" sz="2000" dirty="0">
              <a:latin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577694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8256"/>
            <a:ext cx="8229600" cy="1143000"/>
          </a:xfrm>
        </p:spPr>
        <p:txBody>
          <a:bodyPr/>
          <a:lstStyle/>
          <a:p>
            <a:r>
              <a:rPr lang="en-IN" b="1" dirty="0"/>
              <a:t>IP address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35285"/>
            <a:ext cx="8229600" cy="4525963"/>
          </a:xfrm>
        </p:spPr>
        <p:txBody>
          <a:bodyPr>
            <a:noAutofit/>
          </a:bodyPr>
          <a:lstStyle/>
          <a:p>
            <a:r>
              <a:rPr lang="en-IN" b="1" dirty="0"/>
              <a:t>Privacy and Security Concerns: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IN" sz="2400" b="1" dirty="0"/>
              <a:t>     VPNs (Virtual Private Networks)</a:t>
            </a:r>
            <a:r>
              <a:rPr lang="en-IN" sz="2400" dirty="0"/>
              <a:t>: </a:t>
            </a:r>
          </a:p>
          <a:p>
            <a:r>
              <a:rPr lang="en-US" sz="2400" b="1" dirty="0"/>
              <a:t>Encryption</a:t>
            </a:r>
            <a:r>
              <a:rPr lang="en-US" sz="2400" dirty="0"/>
              <a:t>: When you connect to a VPN, your internet traffic is encrypted, making it unreadable to anyone who intercepts it (e.g., hackers, ISPs, or governments).</a:t>
            </a:r>
          </a:p>
          <a:p>
            <a:r>
              <a:rPr lang="en-US" sz="2400" b="1" dirty="0"/>
              <a:t>Tunneling</a:t>
            </a:r>
            <a:r>
              <a:rPr lang="en-US" sz="2400" dirty="0"/>
              <a:t>: Your data is sent through a secure "tunnel" to the VPN server.</a:t>
            </a:r>
          </a:p>
          <a:p>
            <a:r>
              <a:rPr lang="en-US" sz="2400" b="1" dirty="0"/>
              <a:t>IP Masking</a:t>
            </a:r>
            <a:r>
              <a:rPr lang="en-US" sz="2400" dirty="0"/>
              <a:t>: The VPN server assigns you a new IP address, hiding your real IP address and making it appear as though you're browsing from a different location.</a:t>
            </a:r>
          </a:p>
          <a:p>
            <a:pPr marL="0" indent="0">
              <a:lnSpc>
                <a:spcPct val="150000"/>
              </a:lnSpc>
              <a:buNone/>
            </a:pPr>
            <a:endParaRPr lang="en-IN" sz="2000" dirty="0">
              <a:latin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694432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8256"/>
            <a:ext cx="8229600" cy="1143000"/>
          </a:xfrm>
        </p:spPr>
        <p:txBody>
          <a:bodyPr/>
          <a:lstStyle/>
          <a:p>
            <a:r>
              <a:rPr lang="en-IN" b="1" dirty="0"/>
              <a:t>IP address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35285"/>
            <a:ext cx="8229600" cy="4525963"/>
          </a:xfrm>
        </p:spPr>
        <p:txBody>
          <a:bodyPr>
            <a:noAutofit/>
          </a:bodyPr>
          <a:lstStyle/>
          <a:p>
            <a:r>
              <a:rPr lang="en-IN" b="1" dirty="0"/>
              <a:t>Privacy and Security Concerns:</a:t>
            </a:r>
          </a:p>
          <a:p>
            <a:pPr marL="0" indent="0">
              <a:buNone/>
            </a:pPr>
            <a:r>
              <a:rPr lang="en-IN" sz="2400" b="1" dirty="0"/>
              <a:t>      </a:t>
            </a:r>
            <a:r>
              <a:rPr lang="en-US" sz="2400" b="1" dirty="0"/>
              <a:t>Proxy Servers</a:t>
            </a:r>
            <a:r>
              <a:rPr lang="en-US" sz="2400" dirty="0"/>
              <a:t>: Act as intermediaries to hide your IP address.</a:t>
            </a:r>
          </a:p>
          <a:p>
            <a:pPr algn="just"/>
            <a:r>
              <a:rPr lang="en-US" sz="2400" dirty="0"/>
              <a:t>When you use a proxy, your internet requests are routed through the proxy server, which then forwards the request to the target website or service. </a:t>
            </a:r>
          </a:p>
          <a:p>
            <a:pPr algn="just"/>
            <a:r>
              <a:rPr lang="en-US" sz="2400" dirty="0"/>
              <a:t>The website sees the proxy server's IP address instead of your own, providing a layer of anonymity and control.</a:t>
            </a:r>
          </a:p>
          <a:p>
            <a:pPr marL="0" indent="0" algn="just">
              <a:buNone/>
            </a:pPr>
            <a:endParaRPr lang="en-US" sz="2400" b="1" dirty="0"/>
          </a:p>
          <a:p>
            <a:pPr marL="0" indent="0" algn="just">
              <a:buNone/>
            </a:pPr>
            <a:r>
              <a:rPr lang="en-US" sz="2400" b="1" dirty="0"/>
              <a:t>Tor Network</a:t>
            </a:r>
            <a:r>
              <a:rPr lang="en-US" sz="2400" dirty="0"/>
              <a:t>: </a:t>
            </a:r>
            <a:r>
              <a:rPr lang="en-US" sz="2400" dirty="0" err="1"/>
              <a:t>Anonymizes</a:t>
            </a:r>
            <a:r>
              <a:rPr lang="en-US" sz="2400" dirty="0"/>
              <a:t> your internet traffic by routing it through multiple nodes.</a:t>
            </a:r>
          </a:p>
          <a:p>
            <a:pPr algn="just"/>
            <a:endParaRPr lang="en-US" sz="2400" dirty="0"/>
          </a:p>
          <a:p>
            <a:pPr marL="0" indent="0">
              <a:lnSpc>
                <a:spcPct val="150000"/>
              </a:lnSpc>
              <a:buNone/>
            </a:pPr>
            <a:endParaRPr lang="en-IN" sz="2000" dirty="0">
              <a:latin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802449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8256"/>
            <a:ext cx="8229600" cy="1143000"/>
          </a:xfrm>
        </p:spPr>
        <p:txBody>
          <a:bodyPr/>
          <a:lstStyle/>
          <a:p>
            <a:r>
              <a:rPr lang="en-IN" dirty="0"/>
              <a:t>Uniform Resource Locator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35285"/>
            <a:ext cx="8229600" cy="4525963"/>
          </a:xfrm>
        </p:spPr>
        <p:txBody>
          <a:bodyPr>
            <a:noAutofit/>
          </a:bodyPr>
          <a:lstStyle/>
          <a:p>
            <a:pPr algn="just"/>
            <a:r>
              <a:rPr lang="en-US" sz="2400" dirty="0"/>
              <a:t>A </a:t>
            </a:r>
            <a:r>
              <a:rPr lang="en-US" sz="2400" b="1" dirty="0"/>
              <a:t>URL (Uniform Resource Locator)</a:t>
            </a:r>
            <a:r>
              <a:rPr lang="en-US" sz="2400" dirty="0"/>
              <a:t> is the address used to access resources on the internet, such as web pages, files, and images. It serves as a reference to a specific location on the web.</a:t>
            </a:r>
          </a:p>
          <a:p>
            <a:r>
              <a:rPr lang="en-IN" sz="2400" dirty="0">
                <a:hlinkClick r:id="rId2"/>
              </a:rPr>
              <a:t>https://www.example.com:443/blog/article.html?id=123</a:t>
            </a:r>
            <a:endParaRPr lang="en-IN" sz="2400" dirty="0"/>
          </a:p>
          <a:p>
            <a:endParaRPr lang="en-IN" sz="2400" dirty="0"/>
          </a:p>
          <a:p>
            <a:endParaRPr lang="en-US" sz="2400" dirty="0"/>
          </a:p>
          <a:p>
            <a:pPr algn="just"/>
            <a:endParaRPr lang="en-US" sz="2400" dirty="0"/>
          </a:p>
          <a:p>
            <a:pPr marL="0" indent="0">
              <a:lnSpc>
                <a:spcPct val="150000"/>
              </a:lnSpc>
              <a:buNone/>
            </a:pPr>
            <a:endParaRPr lang="en-IN" sz="2000" dirty="0">
              <a:latin typeface="Segoe UI" pitchFamily="34" charset="0"/>
              <a:cs typeface="Segoe UI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3356991"/>
            <a:ext cx="3717652" cy="32554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932309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5900" y="36513"/>
            <a:ext cx="6172200" cy="1143000"/>
          </a:xfrm>
        </p:spPr>
        <p:txBody>
          <a:bodyPr>
            <a:normAutofit fontScale="90000"/>
          </a:bodyPr>
          <a:lstStyle/>
          <a:p>
            <a:r>
              <a:rPr lang="en-US" sz="3600" b="1" dirty="0">
                <a:solidFill>
                  <a:srgbClr val="C00000"/>
                </a:solidFill>
                <a:latin typeface="Book Antiqua" panose="02040602050305030304" pitchFamily="18" charset="0"/>
              </a:rPr>
              <a:t>Uniform Resource Locator (URL)</a:t>
            </a:r>
            <a:endParaRPr lang="en-IN" sz="3600" b="1" dirty="0">
              <a:solidFill>
                <a:srgbClr val="C00000"/>
              </a:solidFill>
              <a:latin typeface="Book Antiqua" panose="0204060205030503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1560" y="1066802"/>
            <a:ext cx="8064896" cy="4830763"/>
          </a:xfrm>
        </p:spPr>
        <p:txBody>
          <a:bodyPr>
            <a:noAutofit/>
          </a:bodyPr>
          <a:lstStyle/>
          <a:p>
            <a:pPr algn="just" fontAlgn="base"/>
            <a:r>
              <a:rPr lang="en-US" sz="2000" dirty="0">
                <a:latin typeface="Book Antiqua" panose="02040602050305030304" pitchFamily="18" charset="0"/>
              </a:rPr>
              <a:t>URI stands for </a:t>
            </a:r>
            <a:r>
              <a:rPr lang="en-US" sz="2000" b="1" dirty="0">
                <a:latin typeface="Book Antiqua" panose="02040602050305030304" pitchFamily="18" charset="0"/>
              </a:rPr>
              <a:t>‘Uniform Resource Identifier’</a:t>
            </a:r>
            <a:r>
              <a:rPr lang="en-US" sz="2000" dirty="0">
                <a:latin typeface="Book Antiqua" panose="02040602050305030304" pitchFamily="18" charset="0"/>
              </a:rPr>
              <a:t>. </a:t>
            </a:r>
          </a:p>
          <a:p>
            <a:pPr algn="just" fontAlgn="base"/>
            <a:r>
              <a:rPr lang="en-US" sz="2000" dirty="0">
                <a:latin typeface="Book Antiqua" panose="02040602050305030304" pitchFamily="18" charset="0"/>
              </a:rPr>
              <a:t>A URI can be a name, locator, or both for an online resource whereas a URL is just the locator. </a:t>
            </a:r>
          </a:p>
          <a:p>
            <a:pPr algn="just" fontAlgn="base"/>
            <a:r>
              <a:rPr lang="en-US" sz="2000" dirty="0">
                <a:latin typeface="Book Antiqua" panose="02040602050305030304" pitchFamily="18" charset="0"/>
              </a:rPr>
              <a:t>URLs are a subset of URIs.  </a:t>
            </a:r>
          </a:p>
          <a:p>
            <a:pPr algn="just" fontAlgn="base"/>
            <a:r>
              <a:rPr lang="en-US" sz="2000" dirty="0">
                <a:latin typeface="Book Antiqua" panose="02040602050305030304" pitchFamily="18" charset="0"/>
              </a:rPr>
              <a:t>A URL is a </a:t>
            </a:r>
            <a:r>
              <a:rPr lang="en-US" sz="2000" b="1" dirty="0">
                <a:latin typeface="Book Antiqua" panose="02040602050305030304" pitchFamily="18" charset="0"/>
              </a:rPr>
              <a:t>human-readable text </a:t>
            </a:r>
            <a:r>
              <a:rPr lang="en-US" sz="2000" dirty="0">
                <a:latin typeface="Book Antiqua" panose="02040602050305030304" pitchFamily="18" charset="0"/>
              </a:rPr>
              <a:t>that was designed to replace the numbers (IP addresses) that computers use to communicate with servers.</a:t>
            </a:r>
          </a:p>
          <a:p>
            <a:pPr algn="just" fontAlgn="base"/>
            <a:r>
              <a:rPr lang="en-US" sz="2000" dirty="0">
                <a:latin typeface="Book Antiqua" panose="02040602050305030304" pitchFamily="18" charset="0"/>
              </a:rPr>
              <a:t>A URL consists of a protocol, domain name, and path (which includes the specific subfolder structure where a page is located) like-</a:t>
            </a:r>
          </a:p>
          <a:p>
            <a:pPr marL="0" indent="0" algn="just" fontAlgn="base">
              <a:buNone/>
            </a:pPr>
            <a:r>
              <a:rPr lang="en-US" sz="2000" dirty="0">
                <a:latin typeface="Book Antiqua" panose="02040602050305030304" pitchFamily="18" charset="0"/>
              </a:rPr>
              <a:t>       protocol://WebSiteName.topLevelDomain/path</a:t>
            </a:r>
          </a:p>
          <a:p>
            <a:pPr algn="just" fontAlgn="base"/>
            <a:r>
              <a:rPr lang="en-US" sz="2000" b="1" dirty="0">
                <a:latin typeface="Book Antiqua" panose="02040602050305030304" pitchFamily="18" charset="0"/>
              </a:rPr>
              <a:t>Protocol </a:t>
            </a:r>
            <a:r>
              <a:rPr lang="en-US" sz="2000" dirty="0">
                <a:latin typeface="Book Antiqua" panose="02040602050305030304" pitchFamily="18" charset="0"/>
              </a:rPr>
              <a:t>– HTTP or HTTPS.</a:t>
            </a:r>
          </a:p>
          <a:p>
            <a:pPr algn="just" fontAlgn="base"/>
            <a:r>
              <a:rPr lang="en-US" sz="2000" b="1" dirty="0" err="1">
                <a:latin typeface="Book Antiqua" panose="02040602050305030304" pitchFamily="18" charset="0"/>
              </a:rPr>
              <a:t>WebSiteName</a:t>
            </a:r>
            <a:r>
              <a:rPr lang="en-US" sz="2000" b="1" dirty="0">
                <a:latin typeface="Book Antiqua" panose="02040602050305030304" pitchFamily="18" charset="0"/>
              </a:rPr>
              <a:t> </a:t>
            </a:r>
            <a:r>
              <a:rPr lang="en-US" sz="2000" dirty="0">
                <a:latin typeface="Book Antiqua" panose="02040602050305030304" pitchFamily="18" charset="0"/>
              </a:rPr>
              <a:t>– </a:t>
            </a:r>
            <a:r>
              <a:rPr lang="en-US" sz="2000" dirty="0" err="1">
                <a:latin typeface="Book Antiqua" panose="02040602050305030304" pitchFamily="18" charset="0"/>
              </a:rPr>
              <a:t>geeksforgeeks</a:t>
            </a:r>
            <a:r>
              <a:rPr lang="en-US" sz="2000" dirty="0">
                <a:latin typeface="Book Antiqua" panose="02040602050305030304" pitchFamily="18" charset="0"/>
              </a:rPr>
              <a:t>, </a:t>
            </a:r>
            <a:r>
              <a:rPr lang="en-US" sz="2000" dirty="0" err="1">
                <a:latin typeface="Book Antiqua" panose="02040602050305030304" pitchFamily="18" charset="0"/>
              </a:rPr>
              <a:t>google</a:t>
            </a:r>
            <a:r>
              <a:rPr lang="en-US" sz="2000" dirty="0">
                <a:latin typeface="Book Antiqua" panose="02040602050305030304" pitchFamily="18" charset="0"/>
              </a:rPr>
              <a:t> etc.</a:t>
            </a:r>
          </a:p>
          <a:p>
            <a:pPr algn="just" fontAlgn="base"/>
            <a:r>
              <a:rPr lang="en-US" sz="2000" b="1" dirty="0" err="1">
                <a:latin typeface="Book Antiqua" panose="02040602050305030304" pitchFamily="18" charset="0"/>
              </a:rPr>
              <a:t>topLevelDomain</a:t>
            </a:r>
            <a:r>
              <a:rPr lang="en-US" sz="2000" dirty="0">
                <a:latin typeface="Book Antiqua" panose="02040602050305030304" pitchFamily="18" charset="0"/>
              </a:rPr>
              <a:t>- .com, .</a:t>
            </a:r>
            <a:r>
              <a:rPr lang="en-US" sz="2000" dirty="0" err="1">
                <a:latin typeface="Book Antiqua" panose="02040602050305030304" pitchFamily="18" charset="0"/>
              </a:rPr>
              <a:t>edu</a:t>
            </a:r>
            <a:r>
              <a:rPr lang="en-US" sz="2000" dirty="0">
                <a:latin typeface="Book Antiqua" panose="02040602050305030304" pitchFamily="18" charset="0"/>
              </a:rPr>
              <a:t>, .in etc.</a:t>
            </a:r>
          </a:p>
          <a:p>
            <a:pPr algn="just" fontAlgn="base"/>
            <a:r>
              <a:rPr lang="en-US" sz="2000" b="1" dirty="0">
                <a:latin typeface="Book Antiqua" panose="02040602050305030304" pitchFamily="18" charset="0"/>
              </a:rPr>
              <a:t>path</a:t>
            </a:r>
            <a:r>
              <a:rPr lang="en-US" sz="2000" dirty="0">
                <a:latin typeface="Book Antiqua" panose="02040602050305030304" pitchFamily="18" charset="0"/>
              </a:rPr>
              <a:t>- specific folders and/or subfolders that are on a given website.</a:t>
            </a:r>
          </a:p>
          <a:p>
            <a:pPr algn="just"/>
            <a:endParaRPr lang="en-IN" sz="2000" dirty="0">
              <a:latin typeface="Book Antiqua" panose="02040602050305030304" pitchFamily="18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35B5D9-8A21-E29D-31FF-C546639801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S. Leninisha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DC600-3153-42F9-852A-F24FACC8557C}" type="datetime1">
              <a:rPr lang="en-IN" smtClean="0"/>
              <a:t>19-01-2026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0250628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8256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IN" dirty="0"/>
              <a:t>Domain Name Servers- The Internet's Phonebook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35285"/>
            <a:ext cx="8229600" cy="4525963"/>
          </a:xfrm>
        </p:spPr>
        <p:txBody>
          <a:bodyPr>
            <a:noAutofit/>
          </a:bodyPr>
          <a:lstStyle/>
          <a:p>
            <a:pPr algn="just">
              <a:lnSpc>
                <a:spcPct val="150000"/>
              </a:lnSpc>
            </a:pPr>
            <a:r>
              <a:rPr lang="en-US" sz="2400" dirty="0"/>
              <a:t>A </a:t>
            </a:r>
            <a:r>
              <a:rPr lang="en-US" sz="2400" b="1" dirty="0"/>
              <a:t>Domain Name Server (DNS)</a:t>
            </a:r>
            <a:r>
              <a:rPr lang="en-US" sz="2400" dirty="0"/>
              <a:t> is a system that translates </a:t>
            </a:r>
            <a:r>
              <a:rPr lang="en-US" sz="2400" b="1" dirty="0"/>
              <a:t>human-readable domain names</a:t>
            </a:r>
            <a:r>
              <a:rPr lang="en-US" sz="2400" dirty="0"/>
              <a:t> (e.g., www.google.com) into </a:t>
            </a:r>
            <a:r>
              <a:rPr lang="en-US" sz="2400" b="1" dirty="0"/>
              <a:t>IP addresses</a:t>
            </a:r>
            <a:r>
              <a:rPr lang="en-US" sz="2400" dirty="0"/>
              <a:t> (e.g., 142.250.183.206), which computers use to locate and communicate with each other over the internet.</a:t>
            </a:r>
          </a:p>
          <a:p>
            <a:pPr algn="just"/>
            <a:endParaRPr lang="en-IN" sz="2400" dirty="0"/>
          </a:p>
          <a:p>
            <a:endParaRPr lang="en-US" sz="2400" dirty="0"/>
          </a:p>
          <a:p>
            <a:pPr algn="just"/>
            <a:endParaRPr lang="en-US" sz="2400" dirty="0"/>
          </a:p>
          <a:p>
            <a:pPr marL="0" indent="0">
              <a:lnSpc>
                <a:spcPct val="150000"/>
              </a:lnSpc>
              <a:buNone/>
            </a:pPr>
            <a:endParaRPr lang="en-IN" sz="2000" dirty="0">
              <a:latin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976044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8256"/>
            <a:ext cx="8229600" cy="1143000"/>
          </a:xfrm>
        </p:spPr>
        <p:txBody>
          <a:bodyPr>
            <a:normAutofit/>
          </a:bodyPr>
          <a:lstStyle/>
          <a:p>
            <a:r>
              <a:rPr lang="en-IN" dirty="0"/>
              <a:t>Domain Name Servers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35285"/>
            <a:ext cx="8229600" cy="5246043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IN" sz="2000" b="1" dirty="0"/>
              <a:t>      How DNS Works:</a:t>
            </a:r>
          </a:p>
          <a:p>
            <a:r>
              <a:rPr lang="en-US" sz="2000" b="1" dirty="0"/>
              <a:t>User Request:</a:t>
            </a:r>
            <a:endParaRPr lang="en-US" sz="2000" dirty="0"/>
          </a:p>
          <a:p>
            <a:pPr lvl="1"/>
            <a:r>
              <a:rPr lang="en-US" sz="2000" dirty="0"/>
              <a:t>You enter www.google.com in your web browser.</a:t>
            </a:r>
          </a:p>
          <a:p>
            <a:r>
              <a:rPr lang="en-US" sz="2000" b="1" dirty="0"/>
              <a:t>DNS Query:</a:t>
            </a:r>
            <a:endParaRPr lang="en-US" sz="2000" dirty="0"/>
          </a:p>
          <a:p>
            <a:pPr lvl="1"/>
            <a:r>
              <a:rPr lang="en-US" sz="2000" dirty="0"/>
              <a:t>Your computer asks a DNS server to find the IP address of www.google.com.</a:t>
            </a:r>
          </a:p>
          <a:p>
            <a:r>
              <a:rPr lang="en-US" sz="2000" b="1" dirty="0"/>
              <a:t>DNS Resolution:</a:t>
            </a:r>
            <a:endParaRPr lang="en-US" sz="2000" dirty="0"/>
          </a:p>
          <a:p>
            <a:pPr lvl="1"/>
            <a:r>
              <a:rPr lang="en-US" sz="2000" dirty="0"/>
              <a:t>If the DNS server doesn’t have the answer, it asks other servers in the DNS hierarchy.</a:t>
            </a:r>
          </a:p>
          <a:p>
            <a:r>
              <a:rPr lang="en-US" sz="2000" b="1" dirty="0"/>
              <a:t>IP Address Returned:</a:t>
            </a:r>
            <a:endParaRPr lang="en-US" sz="2000" dirty="0"/>
          </a:p>
          <a:p>
            <a:pPr lvl="1"/>
            <a:r>
              <a:rPr lang="en-US" sz="2000" dirty="0"/>
              <a:t>The DNS server returns the IP address (e.g., 142.250.183.206).</a:t>
            </a:r>
          </a:p>
          <a:p>
            <a:r>
              <a:rPr lang="en-US" sz="2000" b="1" dirty="0"/>
              <a:t>Website Loaded:</a:t>
            </a:r>
            <a:endParaRPr lang="en-US" sz="2000" dirty="0"/>
          </a:p>
          <a:p>
            <a:pPr lvl="1"/>
            <a:r>
              <a:rPr lang="en-US" sz="2000" dirty="0"/>
              <a:t>Your browser connects to 142.250.183.206 to load Google’s website.</a:t>
            </a:r>
          </a:p>
          <a:p>
            <a:pPr algn="just"/>
            <a:endParaRPr lang="en-IN" sz="2400" dirty="0"/>
          </a:p>
          <a:p>
            <a:endParaRPr lang="en-US" sz="2400" dirty="0"/>
          </a:p>
          <a:p>
            <a:pPr algn="just"/>
            <a:endParaRPr lang="en-US" sz="2400" dirty="0"/>
          </a:p>
          <a:p>
            <a:pPr marL="0" indent="0">
              <a:lnSpc>
                <a:spcPct val="150000"/>
              </a:lnSpc>
              <a:buNone/>
            </a:pPr>
            <a:endParaRPr lang="en-IN" sz="2000" dirty="0">
              <a:latin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754787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8256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Web Browsers – The Gateway to the Internet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35285"/>
            <a:ext cx="8229600" cy="5246043"/>
          </a:xfrm>
        </p:spPr>
        <p:txBody>
          <a:bodyPr>
            <a:noAutofit/>
          </a:bodyPr>
          <a:lstStyle/>
          <a:p>
            <a:pPr algn="just">
              <a:lnSpc>
                <a:spcPct val="150000"/>
              </a:lnSpc>
            </a:pPr>
            <a:r>
              <a:rPr lang="en-US" sz="2400" dirty="0"/>
              <a:t>A </a:t>
            </a:r>
            <a:r>
              <a:rPr lang="en-US" sz="2400" b="1" dirty="0"/>
              <a:t>web browser</a:t>
            </a:r>
            <a:r>
              <a:rPr lang="en-US" sz="2400" dirty="0"/>
              <a:t> is a software application that allows users to access and interact with websites by retrieving, rendering, and displaying web content from the internet.</a:t>
            </a:r>
          </a:p>
          <a:p>
            <a:pPr algn="just"/>
            <a:endParaRPr lang="en-IN" sz="2400" dirty="0"/>
          </a:p>
          <a:p>
            <a:endParaRPr lang="en-US" sz="2400" dirty="0"/>
          </a:p>
          <a:p>
            <a:pPr algn="just"/>
            <a:endParaRPr lang="en-US" sz="2400" dirty="0"/>
          </a:p>
          <a:p>
            <a:pPr marL="0" indent="0">
              <a:lnSpc>
                <a:spcPct val="150000"/>
              </a:lnSpc>
              <a:buNone/>
            </a:pPr>
            <a:endParaRPr lang="en-IN" sz="2000" dirty="0">
              <a:latin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755860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8256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Web Browsers – The Gateway to the Internet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35285"/>
            <a:ext cx="8229600" cy="5246043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IN" sz="2400" b="1" dirty="0"/>
              <a:t>     How Web Browsers Work:</a:t>
            </a:r>
          </a:p>
          <a:p>
            <a:r>
              <a:rPr lang="en-IN" sz="2400" b="1" dirty="0"/>
              <a:t>User </a:t>
            </a:r>
            <a:r>
              <a:rPr lang="en-IN" sz="2400" b="1" dirty="0" err="1"/>
              <a:t>Request:</a:t>
            </a:r>
            <a:r>
              <a:rPr lang="en-IN" sz="2400" dirty="0" err="1"/>
              <a:t>You</a:t>
            </a:r>
            <a:r>
              <a:rPr lang="en-IN" sz="2400" dirty="0"/>
              <a:t> enter a URL (e.g., https://www.google.com) or click a link.</a:t>
            </a:r>
          </a:p>
          <a:p>
            <a:r>
              <a:rPr lang="en-IN" sz="2400" b="1" dirty="0"/>
              <a:t>DNS Resolution: </a:t>
            </a:r>
            <a:r>
              <a:rPr lang="en-IN" sz="2400" dirty="0"/>
              <a:t>The browser queries the </a:t>
            </a:r>
            <a:r>
              <a:rPr lang="en-IN" sz="2400" b="1" dirty="0"/>
              <a:t>Domain Name System (DNS)</a:t>
            </a:r>
            <a:r>
              <a:rPr lang="en-IN" sz="2400" dirty="0"/>
              <a:t> to get the website's IP address.</a:t>
            </a:r>
          </a:p>
          <a:p>
            <a:r>
              <a:rPr lang="en-IN" sz="2400" b="1" dirty="0"/>
              <a:t>HTTP/HTTPS Request: </a:t>
            </a:r>
            <a:r>
              <a:rPr lang="en-IN" sz="2400" dirty="0"/>
              <a:t>The browser sends a request to the web server using the </a:t>
            </a:r>
            <a:r>
              <a:rPr lang="en-IN" sz="2400" b="1" dirty="0"/>
              <a:t>HTTP or HTTPS</a:t>
            </a:r>
            <a:r>
              <a:rPr lang="en-IN" sz="2400" dirty="0"/>
              <a:t> protocol.</a:t>
            </a:r>
          </a:p>
          <a:p>
            <a:r>
              <a:rPr lang="en-IN" sz="2400" b="1" dirty="0"/>
              <a:t>Server Response: </a:t>
            </a:r>
            <a:r>
              <a:rPr lang="en-IN" sz="2400" dirty="0"/>
              <a:t>The web server returns HTML, CSS, JavaScript, and other assets.</a:t>
            </a:r>
          </a:p>
          <a:p>
            <a:r>
              <a:rPr lang="en-IN" sz="2400" b="1" dirty="0"/>
              <a:t>Rendering: </a:t>
            </a:r>
            <a:r>
              <a:rPr lang="en-IN" sz="2400" dirty="0"/>
              <a:t>The browser processes and displays the webpage using its </a:t>
            </a:r>
            <a:r>
              <a:rPr lang="en-IN" sz="2400" b="1" dirty="0"/>
              <a:t>rendering engine</a:t>
            </a:r>
            <a:r>
              <a:rPr lang="en-IN" sz="2400" dirty="0"/>
              <a:t>.</a:t>
            </a:r>
          </a:p>
          <a:p>
            <a:r>
              <a:rPr lang="en-IN" sz="2400" b="1" dirty="0"/>
              <a:t>User Interaction: </a:t>
            </a:r>
            <a:r>
              <a:rPr lang="en-IN" sz="2400" dirty="0"/>
              <a:t>You can scroll, click links, submit forms, and interact with the page.</a:t>
            </a:r>
          </a:p>
          <a:p>
            <a:pPr algn="just"/>
            <a:endParaRPr lang="en-IN" sz="2400" dirty="0"/>
          </a:p>
          <a:p>
            <a:endParaRPr lang="en-US" sz="2400" dirty="0"/>
          </a:p>
          <a:p>
            <a:pPr algn="just"/>
            <a:endParaRPr lang="en-US" sz="2400" dirty="0"/>
          </a:p>
          <a:p>
            <a:pPr marL="0" indent="0">
              <a:lnSpc>
                <a:spcPct val="150000"/>
              </a:lnSpc>
              <a:buNone/>
            </a:pPr>
            <a:endParaRPr lang="en-IN" sz="2000" dirty="0">
              <a:latin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518066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8256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Web Browsers – The Gateway to the Internet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35285"/>
            <a:ext cx="8229600" cy="5246043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IN" sz="2400" b="1" dirty="0"/>
              <a:t>Popular Web Browsers:</a:t>
            </a:r>
          </a:p>
          <a:p>
            <a:endParaRPr lang="en-US" sz="2400" dirty="0"/>
          </a:p>
          <a:p>
            <a:pPr algn="just"/>
            <a:endParaRPr lang="en-US" sz="2400" dirty="0"/>
          </a:p>
          <a:p>
            <a:pPr marL="0" indent="0">
              <a:lnSpc>
                <a:spcPct val="150000"/>
              </a:lnSpc>
              <a:buNone/>
            </a:pPr>
            <a:endParaRPr lang="en-IN" sz="2000" dirty="0">
              <a:latin typeface="Segoe UI" pitchFamily="34" charset="0"/>
              <a:cs typeface="Segoe UI" pitchFamily="34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92" y="2132857"/>
            <a:ext cx="9066312" cy="29691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2973327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8256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Search Engine – The Internet’s Information Finder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35285"/>
            <a:ext cx="8229600" cy="5246043"/>
          </a:xfrm>
        </p:spPr>
        <p:txBody>
          <a:bodyPr>
            <a:noAutofit/>
          </a:bodyPr>
          <a:lstStyle/>
          <a:p>
            <a:pPr algn="just">
              <a:lnSpc>
                <a:spcPct val="150000"/>
              </a:lnSpc>
            </a:pPr>
            <a:r>
              <a:rPr lang="en-US" sz="2400" dirty="0"/>
              <a:t>A </a:t>
            </a:r>
            <a:r>
              <a:rPr lang="en-US" sz="2400" b="1" dirty="0"/>
              <a:t>search engine</a:t>
            </a:r>
            <a:r>
              <a:rPr lang="en-US" sz="2400" dirty="0"/>
              <a:t> is a software system that helps users find information on the internet by indexing, ranking, and retrieving web pages based on user queries. </a:t>
            </a:r>
          </a:p>
          <a:p>
            <a:pPr algn="just">
              <a:lnSpc>
                <a:spcPct val="150000"/>
              </a:lnSpc>
            </a:pPr>
            <a:r>
              <a:rPr lang="en-US" sz="2400" dirty="0"/>
              <a:t>Examples include </a:t>
            </a:r>
            <a:r>
              <a:rPr lang="en-US" sz="2400" b="1" dirty="0"/>
              <a:t>Google, Bing, </a:t>
            </a:r>
            <a:r>
              <a:rPr lang="en-US" sz="2400" b="1" dirty="0" err="1"/>
              <a:t>DuckDuckGo</a:t>
            </a:r>
            <a:r>
              <a:rPr lang="en-US" sz="2400" b="1" dirty="0"/>
              <a:t>, and Yahoo</a:t>
            </a:r>
            <a:r>
              <a:rPr lang="en-US" sz="2400" dirty="0"/>
              <a:t>.</a:t>
            </a:r>
          </a:p>
          <a:p>
            <a:pPr algn="just"/>
            <a:endParaRPr lang="en-US" sz="2400" dirty="0"/>
          </a:p>
          <a:p>
            <a:pPr marL="0" indent="0">
              <a:lnSpc>
                <a:spcPct val="150000"/>
              </a:lnSpc>
              <a:buNone/>
            </a:pPr>
            <a:endParaRPr lang="en-IN" sz="2000" dirty="0">
              <a:latin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927889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8256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Search Engine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35285"/>
            <a:ext cx="8229600" cy="5246043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US" sz="2400" b="1" dirty="0"/>
              <a:t>How a Search Engine Works:</a:t>
            </a:r>
          </a:p>
          <a:p>
            <a:pPr algn="just"/>
            <a:r>
              <a:rPr lang="en-US" sz="2400" b="1" dirty="0">
                <a:solidFill>
                  <a:srgbClr val="FF0000"/>
                </a:solidFill>
              </a:rPr>
              <a:t>Crawling: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b="1" dirty="0"/>
              <a:t>Search engine bots (crawlers/spiders)</a:t>
            </a:r>
            <a:r>
              <a:rPr lang="en-US" sz="2400" dirty="0"/>
              <a:t> scan websites and gather data.</a:t>
            </a:r>
          </a:p>
          <a:p>
            <a:r>
              <a:rPr lang="en-US" sz="2400" b="1" dirty="0">
                <a:solidFill>
                  <a:srgbClr val="FF0000"/>
                </a:solidFill>
              </a:rPr>
              <a:t>Indexing:</a:t>
            </a:r>
            <a:endParaRPr lang="en-US" sz="2400" dirty="0">
              <a:solidFill>
                <a:srgbClr val="FF0000"/>
              </a:solidFill>
            </a:endParaRPr>
          </a:p>
          <a:p>
            <a:r>
              <a:rPr lang="en-US" sz="2400" dirty="0"/>
              <a:t>The collected data is stored in a massive database called an </a:t>
            </a:r>
            <a:r>
              <a:rPr lang="en-US" sz="2400" b="1" dirty="0"/>
              <a:t>index</a:t>
            </a:r>
            <a:r>
              <a:rPr lang="en-US" sz="2400" dirty="0"/>
              <a:t>.</a:t>
            </a:r>
          </a:p>
          <a:p>
            <a:r>
              <a:rPr lang="en-US" sz="2400" dirty="0"/>
              <a:t>Helps search engines retrieve relevant results quickly.</a:t>
            </a:r>
          </a:p>
          <a:p>
            <a:r>
              <a:rPr lang="en-US" sz="2400" b="1" dirty="0">
                <a:solidFill>
                  <a:srgbClr val="FF0000"/>
                </a:solidFill>
              </a:rPr>
              <a:t>Ranking:</a:t>
            </a:r>
            <a:endParaRPr lang="en-US" sz="2400" dirty="0">
              <a:solidFill>
                <a:srgbClr val="FF0000"/>
              </a:solidFill>
            </a:endParaRPr>
          </a:p>
          <a:p>
            <a:r>
              <a:rPr lang="en-US" sz="2400" dirty="0"/>
              <a:t>When a user enters a search query, the search engine ranks results based on </a:t>
            </a:r>
            <a:r>
              <a:rPr lang="en-US" sz="2400" b="1" dirty="0"/>
              <a:t>algorithms</a:t>
            </a:r>
            <a:r>
              <a:rPr lang="en-US" sz="2400" dirty="0"/>
              <a:t>.</a:t>
            </a:r>
          </a:p>
          <a:p>
            <a:r>
              <a:rPr lang="en-US" sz="2400" b="1" dirty="0">
                <a:solidFill>
                  <a:srgbClr val="FF0000"/>
                </a:solidFill>
              </a:rPr>
              <a:t>Displaying Results:</a:t>
            </a:r>
            <a:endParaRPr lang="en-US" sz="2400" dirty="0">
              <a:solidFill>
                <a:srgbClr val="FF0000"/>
              </a:solidFill>
            </a:endParaRPr>
          </a:p>
          <a:p>
            <a:r>
              <a:rPr lang="en-US" sz="2400" dirty="0"/>
              <a:t>The search engine presents the most relevant links, often with descriptions, images, and ads.</a:t>
            </a:r>
          </a:p>
          <a:p>
            <a:pPr algn="just"/>
            <a:endParaRPr lang="en-US" sz="2400" dirty="0"/>
          </a:p>
          <a:p>
            <a:pPr algn="just"/>
            <a:endParaRPr lang="en-US" sz="2400" dirty="0"/>
          </a:p>
          <a:p>
            <a:pPr marL="0" indent="0">
              <a:lnSpc>
                <a:spcPct val="150000"/>
              </a:lnSpc>
              <a:buNone/>
            </a:pPr>
            <a:endParaRPr lang="en-IN" sz="2000" dirty="0">
              <a:latin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230784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8256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Search Engine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35285"/>
            <a:ext cx="8229600" cy="5246043"/>
          </a:xfrm>
        </p:spPr>
        <p:txBody>
          <a:bodyPr>
            <a:noAutofit/>
          </a:bodyPr>
          <a:lstStyle/>
          <a:p>
            <a:pPr algn="just"/>
            <a:r>
              <a:rPr lang="en-IN" sz="2400" dirty="0"/>
              <a:t>Popular Search Engines:</a:t>
            </a:r>
          </a:p>
          <a:p>
            <a:pPr algn="just"/>
            <a:endParaRPr lang="en-US" sz="2400" dirty="0"/>
          </a:p>
          <a:p>
            <a:pPr algn="just"/>
            <a:endParaRPr lang="en-US" sz="2400" dirty="0"/>
          </a:p>
          <a:p>
            <a:pPr marL="0" indent="0">
              <a:lnSpc>
                <a:spcPct val="150000"/>
              </a:lnSpc>
              <a:buNone/>
            </a:pPr>
            <a:endParaRPr lang="en-IN" sz="2000" dirty="0">
              <a:latin typeface="Segoe UI" pitchFamily="34" charset="0"/>
              <a:cs typeface="Segoe UI" pitchFamily="34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988840"/>
            <a:ext cx="8859440" cy="33041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1808003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8256"/>
            <a:ext cx="8229600" cy="1143000"/>
          </a:xfrm>
        </p:spPr>
        <p:txBody>
          <a:bodyPr>
            <a:normAutofit/>
          </a:bodyPr>
          <a:lstStyle/>
          <a:p>
            <a:r>
              <a:rPr lang="en-IN" dirty="0"/>
              <a:t>Web Server </a:t>
            </a:r>
            <a:r>
              <a:rPr lang="en-IN" dirty="0" err="1"/>
              <a:t>vs</a:t>
            </a:r>
            <a:r>
              <a:rPr lang="en-IN" dirty="0"/>
              <a:t> Application Server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35285"/>
            <a:ext cx="8229600" cy="5246043"/>
          </a:xfrm>
        </p:spPr>
        <p:txBody>
          <a:bodyPr>
            <a:noAutofit/>
          </a:bodyPr>
          <a:lstStyle/>
          <a:p>
            <a:r>
              <a:rPr lang="en-IN" sz="2400" dirty="0"/>
              <a:t>A </a:t>
            </a:r>
            <a:r>
              <a:rPr lang="en-IN" sz="2400" b="1" dirty="0">
                <a:solidFill>
                  <a:srgbClr val="FF0000"/>
                </a:solidFill>
              </a:rPr>
              <a:t>Web Server</a:t>
            </a:r>
            <a:r>
              <a:rPr lang="en-IN" sz="2400" dirty="0">
                <a:solidFill>
                  <a:srgbClr val="FF0000"/>
                </a:solidFill>
              </a:rPr>
              <a:t> </a:t>
            </a:r>
            <a:r>
              <a:rPr lang="en-IN" sz="2400" dirty="0"/>
              <a:t>is responsible for handling </a:t>
            </a:r>
            <a:r>
              <a:rPr lang="en-IN" sz="2400" b="1" dirty="0"/>
              <a:t>HTTP requests</a:t>
            </a:r>
            <a:r>
              <a:rPr lang="en-IN" sz="2400" dirty="0"/>
              <a:t> from clients (browsers) and serving </a:t>
            </a:r>
            <a:r>
              <a:rPr lang="en-IN" sz="2400" b="1" dirty="0"/>
              <a:t>static content</a:t>
            </a:r>
            <a:r>
              <a:rPr lang="en-IN" sz="2400" dirty="0"/>
              <a:t> (HTML, CSS, JavaScript, images, videos, etc.).</a:t>
            </a:r>
          </a:p>
          <a:p>
            <a:r>
              <a:rPr lang="en-IN" sz="2400" dirty="0"/>
              <a:t>🔹  </a:t>
            </a:r>
            <a:r>
              <a:rPr lang="en-IN" sz="2400" b="1" dirty="0"/>
              <a:t>Purpose:</a:t>
            </a:r>
            <a:r>
              <a:rPr lang="en-IN" sz="2400" dirty="0"/>
              <a:t> Serves web pages and static content.</a:t>
            </a:r>
            <a:br>
              <a:rPr lang="en-IN" sz="2400" dirty="0"/>
            </a:br>
            <a:r>
              <a:rPr lang="en-IN" sz="2400" dirty="0"/>
              <a:t>🔹  </a:t>
            </a:r>
            <a:r>
              <a:rPr lang="en-IN" sz="2400" b="1" dirty="0"/>
              <a:t>Handles:</a:t>
            </a:r>
            <a:endParaRPr lang="en-IN" sz="2400" dirty="0"/>
          </a:p>
          <a:p>
            <a:r>
              <a:rPr lang="en-IN" sz="2400" dirty="0"/>
              <a:t>Static files (HTML, CSS, JS, images)</a:t>
            </a:r>
          </a:p>
          <a:p>
            <a:r>
              <a:rPr lang="en-IN" sz="2400" dirty="0"/>
              <a:t>HTTP requests and responses</a:t>
            </a:r>
          </a:p>
          <a:p>
            <a:r>
              <a:rPr lang="en-US" sz="2400" b="1" dirty="0"/>
              <a:t>Best for:</a:t>
            </a:r>
            <a:br>
              <a:rPr lang="en-US" sz="2400" dirty="0"/>
            </a:br>
            <a:r>
              <a:rPr lang="en-US" sz="2400" dirty="0"/>
              <a:t>✔️ Static websites</a:t>
            </a:r>
            <a:br>
              <a:rPr lang="en-US" sz="2400" dirty="0"/>
            </a:br>
            <a:r>
              <a:rPr lang="en-US" sz="2400" dirty="0"/>
              <a:t>✔️ Content delivery (CDN)</a:t>
            </a:r>
            <a:br>
              <a:rPr lang="en-US" sz="2400" dirty="0"/>
            </a:br>
            <a:r>
              <a:rPr lang="en-US" sz="2400" dirty="0"/>
              <a:t>✔️ Load balancing</a:t>
            </a:r>
            <a:endParaRPr lang="en-IN" sz="2400" dirty="0"/>
          </a:p>
          <a:p>
            <a:pPr marL="0" indent="0" algn="just">
              <a:buNone/>
            </a:pPr>
            <a:endParaRPr lang="en-US" sz="2400" dirty="0"/>
          </a:p>
          <a:p>
            <a:pPr algn="just"/>
            <a:endParaRPr lang="en-US" sz="2400" dirty="0"/>
          </a:p>
          <a:p>
            <a:pPr marL="0" indent="0">
              <a:lnSpc>
                <a:spcPct val="150000"/>
              </a:lnSpc>
              <a:buNone/>
            </a:pPr>
            <a:endParaRPr lang="en-IN" sz="2000" dirty="0">
              <a:latin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535182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8256"/>
            <a:ext cx="8229600" cy="1143000"/>
          </a:xfrm>
        </p:spPr>
        <p:txBody>
          <a:bodyPr>
            <a:normAutofit/>
          </a:bodyPr>
          <a:lstStyle/>
          <a:p>
            <a:r>
              <a:rPr lang="en-IN" dirty="0"/>
              <a:t>Web Server </a:t>
            </a:r>
            <a:r>
              <a:rPr lang="en-IN" dirty="0" err="1"/>
              <a:t>vs</a:t>
            </a:r>
            <a:r>
              <a:rPr lang="en-IN" dirty="0"/>
              <a:t> Application Server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35285"/>
            <a:ext cx="8229600" cy="5246043"/>
          </a:xfrm>
        </p:spPr>
        <p:txBody>
          <a:bodyPr>
            <a:noAutofit/>
          </a:bodyPr>
          <a:lstStyle/>
          <a:p>
            <a:r>
              <a:rPr lang="en-IN" sz="2400" dirty="0"/>
              <a:t>An </a:t>
            </a:r>
            <a:r>
              <a:rPr lang="en-IN" sz="2400" b="1" dirty="0">
                <a:solidFill>
                  <a:srgbClr val="FF0000"/>
                </a:solidFill>
              </a:rPr>
              <a:t>Application Server</a:t>
            </a:r>
            <a:r>
              <a:rPr lang="en-IN" sz="2400" dirty="0">
                <a:solidFill>
                  <a:srgbClr val="FF0000"/>
                </a:solidFill>
              </a:rPr>
              <a:t> </a:t>
            </a:r>
            <a:r>
              <a:rPr lang="en-IN" sz="2400" dirty="0"/>
              <a:t>runs business logic and generates dynamic responses for web applications by executing server-side code.</a:t>
            </a:r>
          </a:p>
          <a:p>
            <a:r>
              <a:rPr lang="en-IN" sz="2400" dirty="0"/>
              <a:t>🔹  </a:t>
            </a:r>
            <a:r>
              <a:rPr lang="en-IN" sz="2400" b="1" dirty="0"/>
              <a:t>Purpose:</a:t>
            </a:r>
            <a:r>
              <a:rPr lang="en-IN" sz="2400" dirty="0"/>
              <a:t> Processes business logic and serves dynamic content.</a:t>
            </a:r>
            <a:br>
              <a:rPr lang="en-IN" sz="2400" dirty="0"/>
            </a:br>
            <a:r>
              <a:rPr lang="en-IN" sz="2400" dirty="0"/>
              <a:t>🔹  </a:t>
            </a:r>
            <a:r>
              <a:rPr lang="en-IN" sz="2400" b="1" dirty="0"/>
              <a:t>Handles:</a:t>
            </a:r>
            <a:endParaRPr lang="en-IN" sz="2400" dirty="0"/>
          </a:p>
          <a:p>
            <a:r>
              <a:rPr lang="en-IN" sz="2400" dirty="0"/>
              <a:t>Backend logic (database interactions, authentication)</a:t>
            </a:r>
          </a:p>
          <a:p>
            <a:r>
              <a:rPr lang="en-IN" sz="2400" dirty="0"/>
              <a:t>API requests (REST, SOAP)</a:t>
            </a:r>
          </a:p>
          <a:p>
            <a:r>
              <a:rPr lang="en-IN" sz="2400" dirty="0"/>
              <a:t>Server-side scripting (Java, Python, PHP, Node.js)</a:t>
            </a:r>
          </a:p>
          <a:p>
            <a:pPr algn="just"/>
            <a:endParaRPr lang="en-US" sz="2400" dirty="0"/>
          </a:p>
          <a:p>
            <a:pPr marL="0" indent="0">
              <a:lnSpc>
                <a:spcPct val="150000"/>
              </a:lnSpc>
              <a:buNone/>
            </a:pPr>
            <a:endParaRPr lang="en-IN" sz="2000" dirty="0">
              <a:latin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28752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22" name="Rectangle 2"/>
          <p:cNvSpPr>
            <a:spLocks noChangeArrowheads="1"/>
          </p:cNvSpPr>
          <p:nvPr/>
        </p:nvSpPr>
        <p:spPr bwMode="auto">
          <a:xfrm>
            <a:off x="1315084" y="346756"/>
            <a:ext cx="6316265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/>
          <a:lstStyle/>
          <a:p>
            <a:pPr algn="ctr" eaLnBrk="1" hangingPunct="1"/>
            <a:r>
              <a:rPr lang="en-US" sz="3600" b="1" dirty="0">
                <a:solidFill>
                  <a:srgbClr val="C00000"/>
                </a:solidFill>
                <a:latin typeface="Book Antiqua" panose="02040602050305030304" pitchFamily="18" charset="0"/>
              </a:rPr>
              <a:t>The Universal Resource Locator (URL)</a:t>
            </a:r>
          </a:p>
        </p:txBody>
      </p:sp>
      <p:sp>
        <p:nvSpPr>
          <p:cNvPr id="184323" name="Text Box 3"/>
          <p:cNvSpPr txBox="1">
            <a:spLocks noChangeArrowheads="1"/>
          </p:cNvSpPr>
          <p:nvPr/>
        </p:nvSpPr>
        <p:spPr bwMode="auto">
          <a:xfrm>
            <a:off x="2514601" y="2039940"/>
            <a:ext cx="4983956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/>
            <a:r>
              <a:rPr lang="en-US" sz="1600" dirty="0">
                <a:solidFill>
                  <a:srgbClr val="FF0000"/>
                </a:solidFill>
                <a:latin typeface="Book Antiqua" panose="02040602050305030304" pitchFamily="18" charset="0"/>
              </a:rPr>
              <a:t>Each page of information on the web has a unique address called the URL at which it can be found</a:t>
            </a:r>
          </a:p>
        </p:txBody>
      </p:sp>
      <p:sp>
        <p:nvSpPr>
          <p:cNvPr id="184324" name="Rectangle 4"/>
          <p:cNvSpPr>
            <a:spLocks noChangeArrowheads="1"/>
          </p:cNvSpPr>
          <p:nvPr/>
        </p:nvSpPr>
        <p:spPr bwMode="auto">
          <a:xfrm>
            <a:off x="1181490" y="2941897"/>
            <a:ext cx="8260595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lvl="1" eaLnBrk="1" hangingPunct="1"/>
            <a:r>
              <a:rPr lang="en-US" sz="2400" dirty="0">
                <a:solidFill>
                  <a:srgbClr val="00CC00"/>
                </a:solidFill>
                <a:latin typeface="Book Antiqua" panose="02040602050305030304" pitchFamily="18" charset="0"/>
              </a:rPr>
              <a:t>http://faculty.uscupstate.edu/atzacheva/lecture1.html</a:t>
            </a:r>
          </a:p>
        </p:txBody>
      </p:sp>
      <p:sp>
        <p:nvSpPr>
          <p:cNvPr id="184325" name="Rectangle 5"/>
          <p:cNvSpPr>
            <a:spLocks noChangeArrowheads="1"/>
          </p:cNvSpPr>
          <p:nvPr/>
        </p:nvSpPr>
        <p:spPr bwMode="auto">
          <a:xfrm>
            <a:off x="1562100" y="4287840"/>
            <a:ext cx="1257300" cy="2031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1" hangingPunct="1"/>
            <a:r>
              <a:rPr lang="en-US" sz="1400" b="1" dirty="0">
                <a:latin typeface="Book Antiqua" panose="02040602050305030304" pitchFamily="18" charset="0"/>
              </a:rPr>
              <a:t>The document can be obtained using the Hypertext Transfer Protocol (HTTP)</a:t>
            </a:r>
            <a:r>
              <a:rPr lang="en-US" sz="1400" dirty="0">
                <a:latin typeface="Book Antiqua" panose="02040602050305030304" pitchFamily="18" charset="0"/>
              </a:rPr>
              <a:t> </a:t>
            </a:r>
          </a:p>
        </p:txBody>
      </p:sp>
      <p:sp>
        <p:nvSpPr>
          <p:cNvPr id="184326" name="Line 6"/>
          <p:cNvSpPr>
            <a:spLocks noChangeShapeType="1"/>
          </p:cNvSpPr>
          <p:nvPr/>
        </p:nvSpPr>
        <p:spPr bwMode="auto">
          <a:xfrm flipV="1">
            <a:off x="1905000" y="3741738"/>
            <a:ext cx="0" cy="609600"/>
          </a:xfrm>
          <a:prstGeom prst="line">
            <a:avLst/>
          </a:prstGeom>
          <a:noFill/>
          <a:ln w="57150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84330" name="Line 10"/>
          <p:cNvSpPr>
            <a:spLocks noChangeShapeType="1"/>
          </p:cNvSpPr>
          <p:nvPr/>
        </p:nvSpPr>
        <p:spPr bwMode="auto">
          <a:xfrm flipV="1">
            <a:off x="3714750" y="3733800"/>
            <a:ext cx="0" cy="609600"/>
          </a:xfrm>
          <a:prstGeom prst="line">
            <a:avLst/>
          </a:prstGeom>
          <a:noFill/>
          <a:ln w="57150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84331" name="Rectangle 11"/>
          <p:cNvSpPr>
            <a:spLocks noChangeArrowheads="1"/>
          </p:cNvSpPr>
          <p:nvPr/>
        </p:nvSpPr>
        <p:spPr bwMode="auto">
          <a:xfrm>
            <a:off x="3257550" y="4495800"/>
            <a:ext cx="1028700" cy="11695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1" hangingPunct="1"/>
            <a:r>
              <a:rPr lang="en-US" sz="1400" b="1" dirty="0">
                <a:latin typeface="Book Antiqua" panose="02040602050305030304" pitchFamily="18" charset="0"/>
              </a:rPr>
              <a:t>Host Name - The Name of Web Server</a:t>
            </a:r>
            <a:r>
              <a:rPr lang="en-US" sz="1400" dirty="0">
                <a:latin typeface="Book Antiqua" panose="02040602050305030304" pitchFamily="18" charset="0"/>
              </a:rPr>
              <a:t> </a:t>
            </a:r>
          </a:p>
        </p:txBody>
      </p:sp>
      <p:sp>
        <p:nvSpPr>
          <p:cNvPr id="184332" name="Line 12"/>
          <p:cNvSpPr>
            <a:spLocks noChangeShapeType="1"/>
          </p:cNvSpPr>
          <p:nvPr/>
        </p:nvSpPr>
        <p:spPr bwMode="auto">
          <a:xfrm flipV="1">
            <a:off x="4872038" y="3701213"/>
            <a:ext cx="514350" cy="914400"/>
          </a:xfrm>
          <a:prstGeom prst="line">
            <a:avLst/>
          </a:prstGeom>
          <a:noFill/>
          <a:ln w="57150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84333" name="Rectangle 13"/>
          <p:cNvSpPr>
            <a:spLocks noChangeArrowheads="1"/>
          </p:cNvSpPr>
          <p:nvPr/>
        </p:nvSpPr>
        <p:spPr bwMode="auto">
          <a:xfrm>
            <a:off x="4400550" y="4495800"/>
            <a:ext cx="120015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1" hangingPunct="1"/>
            <a:r>
              <a:rPr lang="en-US" sz="1400" b="1">
                <a:latin typeface="Book Antiqua" panose="02040602050305030304" pitchFamily="18" charset="0"/>
              </a:rPr>
              <a:t>Path to the Web Page</a:t>
            </a:r>
            <a:endParaRPr lang="en-US" sz="1400">
              <a:latin typeface="Book Antiqua" panose="02040602050305030304" pitchFamily="18" charset="0"/>
            </a:endParaRPr>
          </a:p>
        </p:txBody>
      </p:sp>
      <p:sp>
        <p:nvSpPr>
          <p:cNvPr id="184335" name="Rectangle 15"/>
          <p:cNvSpPr>
            <a:spLocks noChangeArrowheads="1"/>
          </p:cNvSpPr>
          <p:nvPr/>
        </p:nvSpPr>
        <p:spPr bwMode="auto">
          <a:xfrm>
            <a:off x="6515100" y="4495802"/>
            <a:ext cx="1485900" cy="1600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1" hangingPunct="1"/>
            <a:r>
              <a:rPr lang="en-US" sz="1400" b="1">
                <a:latin typeface="Book Antiqua" panose="02040602050305030304" pitchFamily="18" charset="0"/>
              </a:rPr>
              <a:t>Denotes that the File is Written in HTML</a:t>
            </a:r>
          </a:p>
          <a:p>
            <a:pPr algn="ctr" eaLnBrk="1" hangingPunct="1"/>
            <a:r>
              <a:rPr lang="en-US" sz="1400" b="1">
                <a:latin typeface="Book Antiqua" panose="02040602050305030304" pitchFamily="18" charset="0"/>
              </a:rPr>
              <a:t>HyperText Markup Language</a:t>
            </a:r>
            <a:endParaRPr lang="en-US" sz="1400">
              <a:latin typeface="Book Antiqua" panose="02040602050305030304" pitchFamily="18" charset="0"/>
            </a:endParaRPr>
          </a:p>
        </p:txBody>
      </p:sp>
      <p:sp>
        <p:nvSpPr>
          <p:cNvPr id="184339" name="Line 19"/>
          <p:cNvSpPr>
            <a:spLocks noChangeShapeType="1"/>
          </p:cNvSpPr>
          <p:nvPr/>
        </p:nvSpPr>
        <p:spPr bwMode="auto">
          <a:xfrm flipV="1">
            <a:off x="5943600" y="3666768"/>
            <a:ext cx="428625" cy="829032"/>
          </a:xfrm>
          <a:prstGeom prst="line">
            <a:avLst/>
          </a:prstGeom>
          <a:noFill/>
          <a:ln w="57150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84340" name="Rectangle 20"/>
          <p:cNvSpPr>
            <a:spLocks noChangeArrowheads="1"/>
          </p:cNvSpPr>
          <p:nvPr/>
        </p:nvSpPr>
        <p:spPr bwMode="auto">
          <a:xfrm>
            <a:off x="5429250" y="4495800"/>
            <a:ext cx="120015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1" hangingPunct="1"/>
            <a:r>
              <a:rPr lang="en-US" sz="1400" b="1">
                <a:latin typeface="Book Antiqua" panose="02040602050305030304" pitchFamily="18" charset="0"/>
              </a:rPr>
              <a:t>File Name</a:t>
            </a:r>
            <a:endParaRPr lang="en-US" sz="1400">
              <a:latin typeface="Book Antiqua" panose="02040602050305030304" pitchFamily="18" charset="0"/>
            </a:endParaRPr>
          </a:p>
        </p:txBody>
      </p:sp>
      <p:sp>
        <p:nvSpPr>
          <p:cNvPr id="184342" name="AutoShape 22"/>
          <p:cNvSpPr>
            <a:spLocks/>
          </p:cNvSpPr>
          <p:nvPr/>
        </p:nvSpPr>
        <p:spPr bwMode="auto">
          <a:xfrm rot="5400000">
            <a:off x="1790700" y="3246438"/>
            <a:ext cx="228600" cy="457200"/>
          </a:xfrm>
          <a:prstGeom prst="rightBrace">
            <a:avLst>
              <a:gd name="adj1" fmla="val 22222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84343" name="AutoShape 23"/>
          <p:cNvSpPr>
            <a:spLocks/>
          </p:cNvSpPr>
          <p:nvPr/>
        </p:nvSpPr>
        <p:spPr bwMode="auto">
          <a:xfrm rot="5400000">
            <a:off x="3442594" y="2329201"/>
            <a:ext cx="191889" cy="2409825"/>
          </a:xfrm>
          <a:prstGeom prst="rightBrace">
            <a:avLst>
              <a:gd name="adj1" fmla="val 119910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84344" name="AutoShape 24"/>
          <p:cNvSpPr>
            <a:spLocks/>
          </p:cNvSpPr>
          <p:nvPr/>
        </p:nvSpPr>
        <p:spPr bwMode="auto">
          <a:xfrm rot="5400000">
            <a:off x="5257800" y="3009543"/>
            <a:ext cx="228600" cy="1085850"/>
          </a:xfrm>
          <a:prstGeom prst="rightBrace">
            <a:avLst>
              <a:gd name="adj1" fmla="val 52778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84345" name="AutoShape 25"/>
          <p:cNvSpPr>
            <a:spLocks/>
          </p:cNvSpPr>
          <p:nvPr/>
        </p:nvSpPr>
        <p:spPr bwMode="auto">
          <a:xfrm rot="5400000">
            <a:off x="6240974" y="3132252"/>
            <a:ext cx="220662" cy="677636"/>
          </a:xfrm>
          <a:prstGeom prst="rightBrace">
            <a:avLst>
              <a:gd name="adj1" fmla="val 47222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84346" name="AutoShape 26"/>
          <p:cNvSpPr>
            <a:spLocks/>
          </p:cNvSpPr>
          <p:nvPr/>
        </p:nvSpPr>
        <p:spPr bwMode="auto">
          <a:xfrm rot="5400000">
            <a:off x="6903877" y="3164124"/>
            <a:ext cx="228600" cy="514350"/>
          </a:xfrm>
          <a:prstGeom prst="rightBrace">
            <a:avLst>
              <a:gd name="adj1" fmla="val 25000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84347" name="Line 27"/>
          <p:cNvSpPr>
            <a:spLocks noChangeShapeType="1"/>
          </p:cNvSpPr>
          <p:nvPr/>
        </p:nvSpPr>
        <p:spPr bwMode="auto">
          <a:xfrm flipH="1" flipV="1">
            <a:off x="6972300" y="3535365"/>
            <a:ext cx="742950" cy="808037"/>
          </a:xfrm>
          <a:prstGeom prst="line">
            <a:avLst/>
          </a:prstGeom>
          <a:noFill/>
          <a:ln w="57150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84349" name="Oval 29"/>
          <p:cNvSpPr>
            <a:spLocks noChangeArrowheads="1"/>
          </p:cNvSpPr>
          <p:nvPr/>
        </p:nvSpPr>
        <p:spPr bwMode="auto">
          <a:xfrm>
            <a:off x="2000250" y="5791200"/>
            <a:ext cx="400050" cy="3810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84350" name="Text Box 30"/>
          <p:cNvSpPr txBox="1">
            <a:spLocks noChangeArrowheads="1"/>
          </p:cNvSpPr>
          <p:nvPr/>
        </p:nvSpPr>
        <p:spPr bwMode="auto">
          <a:xfrm>
            <a:off x="2057401" y="5791202"/>
            <a:ext cx="30008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>
                <a:latin typeface="Book Antiqua" panose="02040602050305030304" pitchFamily="18" charset="0"/>
              </a:rPr>
              <a:t>1</a:t>
            </a:r>
          </a:p>
        </p:txBody>
      </p:sp>
      <p:sp>
        <p:nvSpPr>
          <p:cNvPr id="184352" name="Oval 32"/>
          <p:cNvSpPr>
            <a:spLocks noChangeArrowheads="1"/>
          </p:cNvSpPr>
          <p:nvPr/>
        </p:nvSpPr>
        <p:spPr bwMode="auto">
          <a:xfrm>
            <a:off x="3486150" y="5791200"/>
            <a:ext cx="400050" cy="3810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84353" name="Text Box 33"/>
          <p:cNvSpPr txBox="1">
            <a:spLocks noChangeArrowheads="1"/>
          </p:cNvSpPr>
          <p:nvPr/>
        </p:nvSpPr>
        <p:spPr bwMode="auto">
          <a:xfrm>
            <a:off x="3543301" y="5791202"/>
            <a:ext cx="30008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>
                <a:latin typeface="Book Antiqua" panose="02040602050305030304" pitchFamily="18" charset="0"/>
              </a:rPr>
              <a:t>2</a:t>
            </a:r>
          </a:p>
        </p:txBody>
      </p:sp>
      <p:sp>
        <p:nvSpPr>
          <p:cNvPr id="184355" name="Oval 35"/>
          <p:cNvSpPr>
            <a:spLocks noChangeArrowheads="1"/>
          </p:cNvSpPr>
          <p:nvPr/>
        </p:nvSpPr>
        <p:spPr bwMode="auto">
          <a:xfrm>
            <a:off x="6400800" y="5791200"/>
            <a:ext cx="400050" cy="3810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84356" name="Text Box 36"/>
          <p:cNvSpPr txBox="1">
            <a:spLocks noChangeArrowheads="1"/>
          </p:cNvSpPr>
          <p:nvPr/>
        </p:nvSpPr>
        <p:spPr bwMode="auto">
          <a:xfrm>
            <a:off x="6457951" y="5791202"/>
            <a:ext cx="30168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3</a:t>
            </a:r>
          </a:p>
        </p:txBody>
      </p:sp>
      <p:sp>
        <p:nvSpPr>
          <p:cNvPr id="184357" name="Text Box 37"/>
          <p:cNvSpPr txBox="1">
            <a:spLocks noChangeArrowheads="1"/>
          </p:cNvSpPr>
          <p:nvPr/>
        </p:nvSpPr>
        <p:spPr bwMode="auto">
          <a:xfrm>
            <a:off x="1828800" y="6248402"/>
            <a:ext cx="97155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00CC97"/>
                </a:solidFill>
                <a:latin typeface="Book Antiqua" panose="02040602050305030304" pitchFamily="18" charset="0"/>
              </a:rPr>
              <a:t>Protocol</a:t>
            </a:r>
          </a:p>
        </p:txBody>
      </p:sp>
      <p:sp>
        <p:nvSpPr>
          <p:cNvPr id="184358" name="Rectangle 38"/>
          <p:cNvSpPr>
            <a:spLocks noChangeArrowheads="1"/>
          </p:cNvSpPr>
          <p:nvPr/>
        </p:nvSpPr>
        <p:spPr bwMode="auto">
          <a:xfrm>
            <a:off x="3314700" y="6248400"/>
            <a:ext cx="13564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>
                <a:solidFill>
                  <a:srgbClr val="00CC97"/>
                </a:solidFill>
                <a:latin typeface="Book Antiqua" panose="02040602050305030304" pitchFamily="18" charset="0"/>
              </a:rPr>
              <a:t>Host Name</a:t>
            </a:r>
          </a:p>
        </p:txBody>
      </p:sp>
      <p:sp>
        <p:nvSpPr>
          <p:cNvPr id="184359" name="Rectangle 39"/>
          <p:cNvSpPr>
            <a:spLocks noChangeArrowheads="1"/>
          </p:cNvSpPr>
          <p:nvPr/>
        </p:nvSpPr>
        <p:spPr bwMode="auto">
          <a:xfrm>
            <a:off x="6286501" y="6172200"/>
            <a:ext cx="123783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>
                <a:solidFill>
                  <a:srgbClr val="00CC97"/>
                </a:solidFill>
                <a:latin typeface="Book Antiqua" panose="02040602050305030304" pitchFamily="18" charset="0"/>
              </a:rPr>
              <a:t>File Name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3583CA4-61D7-A2B7-1F5C-A853C29E8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S. Leninisha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D1060C-D3A4-49A1-AB50-5340D15168A8}" type="datetime1">
              <a:rPr lang="en-IN" smtClean="0"/>
              <a:t>19-01-2026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019262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8256"/>
            <a:ext cx="8229600" cy="1143000"/>
          </a:xfrm>
        </p:spPr>
        <p:txBody>
          <a:bodyPr>
            <a:normAutofit/>
          </a:bodyPr>
          <a:lstStyle/>
          <a:p>
            <a:r>
              <a:rPr lang="en-IN" dirty="0"/>
              <a:t>Web Server </a:t>
            </a:r>
            <a:r>
              <a:rPr lang="en-IN" dirty="0" err="1"/>
              <a:t>vs</a:t>
            </a:r>
            <a:r>
              <a:rPr lang="en-IN" dirty="0"/>
              <a:t> Application Server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35285"/>
            <a:ext cx="8229600" cy="5246043"/>
          </a:xfrm>
        </p:spPr>
        <p:txBody>
          <a:bodyPr>
            <a:noAutofit/>
          </a:bodyPr>
          <a:lstStyle/>
          <a:p>
            <a:pPr algn="just"/>
            <a:r>
              <a:rPr lang="en-IN" sz="2400" dirty="0"/>
              <a:t>Web Server </a:t>
            </a:r>
            <a:r>
              <a:rPr lang="en-IN" sz="2400" dirty="0" err="1"/>
              <a:t>vs</a:t>
            </a:r>
            <a:r>
              <a:rPr lang="en-IN" sz="2400" dirty="0"/>
              <a:t> Application Server – Comparison</a:t>
            </a:r>
            <a:endParaRPr lang="en-US" sz="24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916832"/>
            <a:ext cx="8767313" cy="27124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440069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8256"/>
            <a:ext cx="8229600" cy="1143000"/>
          </a:xfrm>
        </p:spPr>
        <p:txBody>
          <a:bodyPr>
            <a:normAutofit/>
          </a:bodyPr>
          <a:lstStyle/>
          <a:p>
            <a:r>
              <a:rPr lang="en-IN" dirty="0"/>
              <a:t>Web Server </a:t>
            </a:r>
            <a:r>
              <a:rPr lang="en-IN" dirty="0" err="1"/>
              <a:t>vs</a:t>
            </a:r>
            <a:r>
              <a:rPr lang="en-IN" dirty="0"/>
              <a:t> Application Server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9795" y="1124744"/>
            <a:ext cx="8229600" cy="5246043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IN" sz="2400" b="1" dirty="0"/>
              <a:t>How They Work Together</a:t>
            </a:r>
          </a:p>
          <a:p>
            <a:pPr algn="just"/>
            <a:endParaRPr lang="en-IN" sz="240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830017"/>
            <a:ext cx="8685835" cy="1525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651668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019" name="Rectangle 3"/>
          <p:cNvSpPr>
            <a:spLocks noGrp="1" noChangeArrowheads="1"/>
          </p:cNvSpPr>
          <p:nvPr>
            <p:ph idx="1"/>
          </p:nvPr>
        </p:nvSpPr>
        <p:spPr>
          <a:xfrm>
            <a:off x="467544" y="692696"/>
            <a:ext cx="8496944" cy="5832648"/>
          </a:xfrm>
        </p:spPr>
        <p:txBody>
          <a:bodyPr>
            <a:normAutofit/>
          </a:bodyPr>
          <a:lstStyle/>
          <a:p>
            <a:pPr>
              <a:lnSpc>
                <a:spcPts val="3600"/>
              </a:lnSpc>
            </a:pPr>
            <a:r>
              <a:rPr lang="en-US" sz="2800" dirty="0">
                <a:latin typeface="Book Antiqua" panose="02040602050305030304" pitchFamily="18" charset="0"/>
              </a:rPr>
              <a:t>Uniform Resource Locator (URL)</a:t>
            </a:r>
          </a:p>
          <a:p>
            <a:pPr lvl="1">
              <a:lnSpc>
                <a:spcPts val="3600"/>
              </a:lnSpc>
            </a:pPr>
            <a:r>
              <a:rPr lang="en-US" dirty="0">
                <a:latin typeface="Book Antiqua" panose="02040602050305030304" pitchFamily="18" charset="0"/>
              </a:rPr>
              <a:t>Unique resource location in WWW, e.g.</a:t>
            </a:r>
          </a:p>
          <a:p>
            <a:pPr>
              <a:lnSpc>
                <a:spcPts val="3600"/>
              </a:lnSpc>
            </a:pPr>
            <a:endParaRPr lang="en-US" sz="2800" dirty="0">
              <a:latin typeface="Book Antiqua" panose="02040602050305030304" pitchFamily="18" charset="0"/>
            </a:endParaRPr>
          </a:p>
          <a:p>
            <a:pPr>
              <a:lnSpc>
                <a:spcPts val="3600"/>
              </a:lnSpc>
            </a:pPr>
            <a:r>
              <a:rPr lang="en-US" sz="2800" dirty="0">
                <a:latin typeface="Book Antiqua" panose="02040602050305030304" pitchFamily="18" charset="0"/>
              </a:rPr>
              <a:t>It is just a formatted string, consisting of:</a:t>
            </a:r>
          </a:p>
          <a:p>
            <a:pPr lvl="1">
              <a:lnSpc>
                <a:spcPts val="3600"/>
              </a:lnSpc>
            </a:pPr>
            <a:r>
              <a:rPr lang="en-US" dirty="0">
                <a:latin typeface="Book Antiqua" panose="02040602050305030304" pitchFamily="18" charset="0"/>
              </a:rPr>
              <a:t>Protocol for communicating with the server (e.g., </a:t>
            </a:r>
            <a:r>
              <a:rPr lang="en-US" dirty="0">
                <a:latin typeface="Book Antiqua" panose="02040602050305030304" pitchFamily="18" charset="0"/>
                <a:cs typeface="Consolas" pitchFamily="49" charset="0"/>
              </a:rPr>
              <a:t>http</a:t>
            </a:r>
            <a:r>
              <a:rPr lang="en-US" dirty="0">
                <a:latin typeface="Book Antiqua" panose="02040602050305030304" pitchFamily="18" charset="0"/>
              </a:rPr>
              <a:t>, </a:t>
            </a:r>
            <a:r>
              <a:rPr lang="en-US" dirty="0">
                <a:latin typeface="Book Antiqua" panose="02040602050305030304" pitchFamily="18" charset="0"/>
                <a:cs typeface="Consolas" pitchFamily="49" charset="0"/>
              </a:rPr>
              <a:t>ftp</a:t>
            </a:r>
            <a:r>
              <a:rPr lang="en-US" dirty="0">
                <a:latin typeface="Book Antiqua" panose="02040602050305030304" pitchFamily="18" charset="0"/>
              </a:rPr>
              <a:t>, </a:t>
            </a:r>
            <a:r>
              <a:rPr lang="en-US" dirty="0">
                <a:latin typeface="Book Antiqua" panose="02040602050305030304" pitchFamily="18" charset="0"/>
                <a:cs typeface="Consolas" pitchFamily="49" charset="0"/>
              </a:rPr>
              <a:t>https</a:t>
            </a:r>
            <a:r>
              <a:rPr lang="en-US" dirty="0">
                <a:latin typeface="Book Antiqua" panose="02040602050305030304" pitchFamily="18" charset="0"/>
              </a:rPr>
              <a:t>, ...)</a:t>
            </a:r>
          </a:p>
          <a:p>
            <a:pPr lvl="1">
              <a:lnSpc>
                <a:spcPts val="3600"/>
              </a:lnSpc>
            </a:pPr>
            <a:r>
              <a:rPr lang="en-US" dirty="0">
                <a:latin typeface="Book Antiqua" panose="02040602050305030304" pitchFamily="18" charset="0"/>
              </a:rPr>
              <a:t>Name of the server or IP address + optional port (e.g. </a:t>
            </a:r>
            <a:r>
              <a:rPr lang="en-US" noProof="1">
                <a:latin typeface="Book Antiqua" panose="02040602050305030304" pitchFamily="18" charset="0"/>
                <a:cs typeface="Consolas" pitchFamily="49" charset="0"/>
              </a:rPr>
              <a:t>www.telerik.com</a:t>
            </a:r>
            <a:r>
              <a:rPr lang="en-US" dirty="0">
                <a:latin typeface="Book Antiqua" panose="02040602050305030304" pitchFamily="18" charset="0"/>
              </a:rPr>
              <a:t>, </a:t>
            </a:r>
            <a:r>
              <a:rPr lang="en-US" dirty="0">
                <a:latin typeface="Book Antiqua" panose="02040602050305030304" pitchFamily="18" charset="0"/>
                <a:cs typeface="Consolas" pitchFamily="49" charset="0"/>
              </a:rPr>
              <a:t>mail.bg:8080</a:t>
            </a:r>
            <a:r>
              <a:rPr lang="en-US" dirty="0">
                <a:latin typeface="Book Antiqua" panose="02040602050305030304" pitchFamily="18" charset="0"/>
              </a:rPr>
              <a:t>)</a:t>
            </a:r>
          </a:p>
          <a:p>
            <a:pPr lvl="1">
              <a:lnSpc>
                <a:spcPts val="3600"/>
              </a:lnSpc>
            </a:pPr>
            <a:r>
              <a:rPr lang="en-US" dirty="0">
                <a:latin typeface="Book Antiqua" panose="02040602050305030304" pitchFamily="18" charset="0"/>
              </a:rPr>
              <a:t>Path and name of the resource (e.g. </a:t>
            </a:r>
            <a:r>
              <a:rPr lang="en-US" noProof="1">
                <a:latin typeface="Book Antiqua" panose="02040602050305030304" pitchFamily="18" charset="0"/>
                <a:cs typeface="Consolas" pitchFamily="49" charset="0"/>
              </a:rPr>
              <a:t>index.php</a:t>
            </a:r>
            <a:r>
              <a:rPr lang="en-US" dirty="0">
                <a:latin typeface="Book Antiqua" panose="02040602050305030304" pitchFamily="18" charset="0"/>
              </a:rPr>
              <a:t>)</a:t>
            </a:r>
          </a:p>
          <a:p>
            <a:pPr lvl="1">
              <a:lnSpc>
                <a:spcPts val="3600"/>
              </a:lnSpc>
            </a:pPr>
            <a:r>
              <a:rPr lang="en-US" dirty="0">
                <a:latin typeface="Book Antiqua" panose="02040602050305030304" pitchFamily="18" charset="0"/>
              </a:rPr>
              <a:t>Parameters (optional, e.g. </a:t>
            </a:r>
            <a:r>
              <a:rPr lang="en-US" dirty="0">
                <a:latin typeface="Book Antiqua" panose="02040602050305030304" pitchFamily="18" charset="0"/>
                <a:cs typeface="Consolas" pitchFamily="49" charset="0"/>
              </a:rPr>
              <a:t>?id=27&amp;lang=en</a:t>
            </a:r>
            <a:r>
              <a:rPr lang="en-US" dirty="0">
                <a:latin typeface="Book Antiqua" panose="02040602050305030304" pitchFamily="18" charset="0"/>
              </a:rPr>
              <a:t>)</a:t>
            </a:r>
          </a:p>
        </p:txBody>
      </p:sp>
      <p:sp>
        <p:nvSpPr>
          <p:cNvPr id="470020" name="Rectangle 4"/>
          <p:cNvSpPr>
            <a:spLocks noChangeArrowheads="1"/>
          </p:cNvSpPr>
          <p:nvPr/>
        </p:nvSpPr>
        <p:spPr bwMode="auto">
          <a:xfrm>
            <a:off x="827585" y="1844824"/>
            <a:ext cx="7560840" cy="40011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http://www.telerik.com/academy/winter-2009-2010.aspx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B5963E3-8C89-80EE-AEB2-9E1DAC48BB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S. Leninisha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AC1EE-FF6F-4F1C-97F7-AFE3A3F4092A}" type="datetime1">
              <a:rPr lang="en-IN" smtClean="0"/>
              <a:t>19-01-2026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620008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7EAD7E-E365-42FE-ABBA-3E98D49F55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560" y="274638"/>
            <a:ext cx="7488832" cy="715962"/>
          </a:xfrm>
        </p:spPr>
        <p:txBody>
          <a:bodyPr>
            <a:normAutofit fontScale="90000"/>
          </a:bodyPr>
          <a:lstStyle/>
          <a:p>
            <a:r>
              <a:rPr lang="en-IN" sz="3600" b="1" dirty="0">
                <a:solidFill>
                  <a:srgbClr val="C00000"/>
                </a:solidFill>
                <a:latin typeface="Book Antiqua" panose="02040602050305030304" pitchFamily="18" charset="0"/>
              </a:rPr>
              <a:t>INTERNET/INTRANET/EXTRANET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0146064-F6E5-48A8-834D-FD45DE10DA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S. Leninisha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E4DE2CD-1FE5-484D-9920-71F6075E642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26462485"/>
              </p:ext>
            </p:extLst>
          </p:nvPr>
        </p:nvGraphicFramePr>
        <p:xfrm>
          <a:off x="539553" y="994117"/>
          <a:ext cx="8280918" cy="568401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760306">
                  <a:extLst>
                    <a:ext uri="{9D8B030D-6E8A-4147-A177-3AD203B41FA5}">
                      <a16:colId xmlns:a16="http://schemas.microsoft.com/office/drawing/2014/main" val="4049909147"/>
                    </a:ext>
                  </a:extLst>
                </a:gridCol>
                <a:gridCol w="2760306">
                  <a:extLst>
                    <a:ext uri="{9D8B030D-6E8A-4147-A177-3AD203B41FA5}">
                      <a16:colId xmlns:a16="http://schemas.microsoft.com/office/drawing/2014/main" val="3605995909"/>
                    </a:ext>
                  </a:extLst>
                </a:gridCol>
                <a:gridCol w="2760306">
                  <a:extLst>
                    <a:ext uri="{9D8B030D-6E8A-4147-A177-3AD203B41FA5}">
                      <a16:colId xmlns:a16="http://schemas.microsoft.com/office/drawing/2014/main" val="907265541"/>
                    </a:ext>
                  </a:extLst>
                </a:gridCol>
              </a:tblGrid>
              <a:tr h="453683"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1" u="none" strike="noStrike" dirty="0">
                          <a:effectLst/>
                          <a:latin typeface="Book Antiqua" panose="02040602050305030304" pitchFamily="18" charset="0"/>
                        </a:rPr>
                        <a:t>Internet</a:t>
                      </a:r>
                      <a:endParaRPr lang="en-IN" sz="2000" b="1" i="0" u="none" strike="noStrike" dirty="0">
                        <a:effectLst/>
                        <a:latin typeface="Book Antiqua" panose="02040602050305030304" pitchFamily="18" charset="0"/>
                      </a:endParaRPr>
                    </a:p>
                  </a:txBody>
                  <a:tcPr marL="55647" marR="86948" marT="115931" marB="115931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1" u="none" strike="noStrike" dirty="0">
                          <a:effectLst/>
                          <a:latin typeface="Book Antiqua" panose="02040602050305030304" pitchFamily="18" charset="0"/>
                        </a:rPr>
                        <a:t>Intranet</a:t>
                      </a:r>
                      <a:endParaRPr lang="en-IN" sz="2000" b="1" i="0" u="none" strike="noStrike" dirty="0">
                        <a:effectLst/>
                        <a:latin typeface="Book Antiqua" panose="02040602050305030304" pitchFamily="18" charset="0"/>
                      </a:endParaRPr>
                    </a:p>
                  </a:txBody>
                  <a:tcPr marL="86948" marR="86948" marT="115931" marB="115931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1" u="none" strike="noStrike" dirty="0">
                          <a:effectLst/>
                          <a:latin typeface="Book Antiqua" panose="02040602050305030304" pitchFamily="18" charset="0"/>
                        </a:rPr>
                        <a:t>Extranet</a:t>
                      </a:r>
                      <a:endParaRPr lang="en-IN" sz="2000" b="1" i="0" u="none" strike="noStrike" dirty="0">
                        <a:effectLst/>
                        <a:latin typeface="Book Antiqua" panose="02040602050305030304" pitchFamily="18" charset="0"/>
                      </a:endParaRPr>
                    </a:p>
                  </a:txBody>
                  <a:tcPr marL="86948" marR="55647" marT="115931" marB="115931" anchor="ctr"/>
                </a:tc>
                <a:extLst>
                  <a:ext uri="{0D108BD9-81ED-4DB2-BD59-A6C34878D82A}">
                    <a16:rowId xmlns:a16="http://schemas.microsoft.com/office/drawing/2014/main" val="2065086212"/>
                  </a:ext>
                </a:extLst>
              </a:tr>
              <a:tr h="1669621"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u="none" strike="noStrike" dirty="0">
                          <a:effectLst/>
                          <a:latin typeface="Book Antiqua" panose="02040602050305030304" pitchFamily="18" charset="0"/>
                        </a:rPr>
                        <a:t>A global network which is available to anyone who wants to access information</a:t>
                      </a:r>
                      <a:endParaRPr lang="en-US" sz="1800" b="0" i="0" u="none" strike="noStrike" dirty="0">
                        <a:effectLst/>
                        <a:latin typeface="Book Antiqua" panose="02040602050305030304" pitchFamily="18" charset="0"/>
                      </a:endParaRPr>
                    </a:p>
                  </a:txBody>
                  <a:tcPr marL="55647" marR="86948" marT="115931" marB="115931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u="none" strike="noStrike" dirty="0">
                          <a:effectLst/>
                          <a:latin typeface="Book Antiqua" panose="02040602050305030304" pitchFamily="18" charset="0"/>
                        </a:rPr>
                        <a:t>An intranet is unique to an organization or group of people who work together at a place</a:t>
                      </a:r>
                      <a:endParaRPr lang="en-US" sz="1800" b="0" i="0" u="none" strike="noStrike" dirty="0">
                        <a:effectLst/>
                        <a:latin typeface="Book Antiqua" panose="02040602050305030304" pitchFamily="18" charset="0"/>
                      </a:endParaRPr>
                    </a:p>
                  </a:txBody>
                  <a:tcPr marL="86948" marR="86948" marT="115931" marB="115931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u="none" strike="noStrike" dirty="0">
                          <a:effectLst/>
                          <a:latin typeface="Book Antiqua" panose="02040602050305030304" pitchFamily="18" charset="0"/>
                        </a:rPr>
                        <a:t>Extranet is for individuals or group of personnel who want to send private information</a:t>
                      </a:r>
                      <a:endParaRPr lang="en-US" sz="1800" b="0" i="0" u="none" strike="noStrike" dirty="0">
                        <a:effectLst/>
                        <a:latin typeface="Book Antiqua" panose="02040602050305030304" pitchFamily="18" charset="0"/>
                      </a:endParaRPr>
                    </a:p>
                  </a:txBody>
                  <a:tcPr marL="86948" marR="55647" marT="115931" marB="115931" anchor="ctr"/>
                </a:tc>
                <a:extLst>
                  <a:ext uri="{0D108BD9-81ED-4DB2-BD59-A6C34878D82A}">
                    <a16:rowId xmlns:a16="http://schemas.microsoft.com/office/drawing/2014/main" val="1034952869"/>
                  </a:ext>
                </a:extLst>
              </a:tr>
              <a:tr h="447159">
                <a:tc gridSpan="3"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800" b="1" u="none" strike="noStrike" dirty="0">
                          <a:effectLst/>
                          <a:latin typeface="Book Antiqua" panose="02040602050305030304" pitchFamily="18" charset="0"/>
                        </a:rPr>
                        <a:t>Privacy</a:t>
                      </a:r>
                      <a:endParaRPr lang="en-IN" sz="1800" b="1" i="0" u="none" strike="noStrike" dirty="0">
                        <a:effectLst/>
                        <a:latin typeface="Book Antiqua" panose="02040602050305030304" pitchFamily="18" charset="0"/>
                      </a:endParaRPr>
                    </a:p>
                  </a:txBody>
                  <a:tcPr marL="55647" marR="55647" marT="115931" marB="115931" anchor="ctr"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0090298"/>
                  </a:ext>
                </a:extLst>
              </a:tr>
              <a:tr h="672497"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800" u="none" strike="noStrike">
                          <a:effectLst/>
                          <a:latin typeface="Book Antiqua" panose="02040602050305030304" pitchFamily="18" charset="0"/>
                        </a:rPr>
                        <a:t>Public</a:t>
                      </a:r>
                      <a:endParaRPr lang="en-IN" sz="1800" b="0" i="0" u="none" strike="noStrike">
                        <a:effectLst/>
                        <a:latin typeface="Book Antiqua" panose="02040602050305030304" pitchFamily="18" charset="0"/>
                      </a:endParaRPr>
                    </a:p>
                  </a:txBody>
                  <a:tcPr marL="55647" marR="86948" marT="115931" marB="115931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800" u="none" strike="noStrike" dirty="0">
                          <a:effectLst/>
                          <a:latin typeface="Book Antiqua" panose="02040602050305030304" pitchFamily="18" charset="0"/>
                        </a:rPr>
                        <a:t>Private intermediately</a:t>
                      </a:r>
                      <a:endParaRPr lang="en-IN" sz="1800" b="0" i="0" u="none" strike="noStrike" dirty="0">
                        <a:effectLst/>
                        <a:latin typeface="Book Antiqua" panose="02040602050305030304" pitchFamily="18" charset="0"/>
                      </a:endParaRPr>
                    </a:p>
                  </a:txBody>
                  <a:tcPr marL="86948" marR="86948" marT="115931" marB="115931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800" u="none" strike="noStrike">
                          <a:effectLst/>
                          <a:latin typeface="Book Antiqua" panose="02040602050305030304" pitchFamily="18" charset="0"/>
                        </a:rPr>
                        <a:t>Extremely Private</a:t>
                      </a:r>
                      <a:endParaRPr lang="en-IN" sz="1800" b="0" i="0" u="none" strike="noStrike">
                        <a:effectLst/>
                        <a:latin typeface="Book Antiqua" panose="02040602050305030304" pitchFamily="18" charset="0"/>
                      </a:endParaRPr>
                    </a:p>
                  </a:txBody>
                  <a:tcPr marL="86948" marR="55647" marT="115931" marB="115931" anchor="ctr"/>
                </a:tc>
                <a:extLst>
                  <a:ext uri="{0D108BD9-81ED-4DB2-BD59-A6C34878D82A}">
                    <a16:rowId xmlns:a16="http://schemas.microsoft.com/office/drawing/2014/main" val="2143455573"/>
                  </a:ext>
                </a:extLst>
              </a:tr>
              <a:tr h="364435">
                <a:tc gridSpan="3"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800" b="1" u="none" strike="noStrike" dirty="0">
                          <a:effectLst/>
                          <a:latin typeface="Book Antiqua" panose="02040602050305030304" pitchFamily="18" charset="0"/>
                        </a:rPr>
                        <a:t>Dependency</a:t>
                      </a:r>
                      <a:endParaRPr lang="en-IN" sz="1800" b="1" i="0" u="none" strike="noStrike" dirty="0">
                        <a:effectLst/>
                        <a:latin typeface="Book Antiqua" panose="02040602050305030304" pitchFamily="18" charset="0"/>
                      </a:endParaRPr>
                    </a:p>
                  </a:txBody>
                  <a:tcPr marL="55647" marR="55647" marT="115931" marB="115931" anchor="ctr"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6610832"/>
                  </a:ext>
                </a:extLst>
              </a:tr>
              <a:tr h="742173"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800" u="none" strike="noStrike">
                          <a:effectLst/>
                          <a:latin typeface="Book Antiqua" panose="02040602050305030304" pitchFamily="18" charset="0"/>
                        </a:rPr>
                        <a:t>Independent</a:t>
                      </a:r>
                      <a:endParaRPr lang="en-IN" sz="1800" b="0" i="0" u="none" strike="noStrike">
                        <a:effectLst/>
                        <a:latin typeface="Book Antiqua" panose="02040602050305030304" pitchFamily="18" charset="0"/>
                      </a:endParaRPr>
                    </a:p>
                  </a:txBody>
                  <a:tcPr marL="55647" marR="86948" marT="115931" marB="115931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u="none" strike="noStrike">
                          <a:effectLst/>
                          <a:latin typeface="Book Antiqua" panose="02040602050305030304" pitchFamily="18" charset="0"/>
                        </a:rPr>
                        <a:t>Independent yet dependent on internet</a:t>
                      </a:r>
                      <a:endParaRPr lang="en-US" sz="1800" b="0" i="0" u="none" strike="noStrike">
                        <a:effectLst/>
                        <a:latin typeface="Book Antiqua" panose="02040602050305030304" pitchFamily="18" charset="0"/>
                      </a:endParaRPr>
                    </a:p>
                  </a:txBody>
                  <a:tcPr marL="86948" marR="86948" marT="115931" marB="115931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800" u="none" strike="noStrike" dirty="0">
                          <a:effectLst/>
                          <a:latin typeface="Book Antiqua" panose="02040602050305030304" pitchFamily="18" charset="0"/>
                        </a:rPr>
                        <a:t>Dependent on internet and intranet</a:t>
                      </a:r>
                      <a:endParaRPr lang="en-IN" sz="1800" b="0" i="0" u="none" strike="noStrike" dirty="0">
                        <a:effectLst/>
                        <a:latin typeface="Book Antiqua" panose="02040602050305030304" pitchFamily="18" charset="0"/>
                      </a:endParaRPr>
                    </a:p>
                  </a:txBody>
                  <a:tcPr marL="86948" marR="55647" marT="115931" marB="115931" anchor="ctr"/>
                </a:tc>
                <a:extLst>
                  <a:ext uri="{0D108BD9-81ED-4DB2-BD59-A6C34878D82A}">
                    <a16:rowId xmlns:a16="http://schemas.microsoft.com/office/drawing/2014/main" val="1901573842"/>
                  </a:ext>
                </a:extLst>
              </a:tr>
              <a:tr h="487308">
                <a:tc gridSpan="3"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800" b="1" u="none" strike="noStrike" dirty="0">
                          <a:effectLst/>
                          <a:latin typeface="Book Antiqua" panose="02040602050305030304" pitchFamily="18" charset="0"/>
                        </a:rPr>
                        <a:t>Firewall</a:t>
                      </a:r>
                      <a:endParaRPr lang="en-IN" sz="1800" b="1" i="0" u="none" strike="noStrike" dirty="0">
                        <a:effectLst/>
                        <a:latin typeface="Book Antiqua" panose="02040602050305030304" pitchFamily="18" charset="0"/>
                      </a:endParaRPr>
                    </a:p>
                  </a:txBody>
                  <a:tcPr marL="55647" marR="55647" marT="115931" marB="115931" anchor="ctr"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3168267"/>
                  </a:ext>
                </a:extLst>
              </a:tr>
              <a:tr h="487308"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800" u="none" strike="noStrike">
                          <a:effectLst/>
                          <a:latin typeface="Book Antiqua" panose="02040602050305030304" pitchFamily="18" charset="0"/>
                        </a:rPr>
                        <a:t>No</a:t>
                      </a:r>
                      <a:endParaRPr lang="en-IN" sz="1800" b="0" i="0" u="none" strike="noStrike">
                        <a:effectLst/>
                        <a:latin typeface="Book Antiqua" panose="02040602050305030304" pitchFamily="18" charset="0"/>
                      </a:endParaRPr>
                    </a:p>
                  </a:txBody>
                  <a:tcPr marL="55647" marR="86948" marT="115931" marB="115931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800" u="none" strike="noStrike">
                          <a:effectLst/>
                          <a:latin typeface="Book Antiqua" panose="02040602050305030304" pitchFamily="18" charset="0"/>
                        </a:rPr>
                        <a:t>Can have</a:t>
                      </a:r>
                      <a:endParaRPr lang="en-IN" sz="1800" b="0" i="0" u="none" strike="noStrike">
                        <a:effectLst/>
                        <a:latin typeface="Book Antiqua" panose="02040602050305030304" pitchFamily="18" charset="0"/>
                      </a:endParaRPr>
                    </a:p>
                  </a:txBody>
                  <a:tcPr marL="86948" marR="86948" marT="115931" marB="115931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800" u="none" strike="noStrike" dirty="0">
                          <a:effectLst/>
                          <a:latin typeface="Book Antiqua" panose="02040602050305030304" pitchFamily="18" charset="0"/>
                        </a:rPr>
                        <a:t>Yes</a:t>
                      </a:r>
                      <a:endParaRPr lang="en-IN" sz="1800" b="0" i="0" u="none" strike="noStrike" dirty="0">
                        <a:effectLst/>
                        <a:latin typeface="Book Antiqua" panose="02040602050305030304" pitchFamily="18" charset="0"/>
                      </a:endParaRPr>
                    </a:p>
                  </a:txBody>
                  <a:tcPr marL="86948" marR="55647" marT="115931" marB="115931" anchor="ctr"/>
                </a:tc>
                <a:extLst>
                  <a:ext uri="{0D108BD9-81ED-4DB2-BD59-A6C34878D82A}">
                    <a16:rowId xmlns:a16="http://schemas.microsoft.com/office/drawing/2014/main" val="3440880060"/>
                  </a:ext>
                </a:extLst>
              </a:tr>
            </a:tbl>
          </a:graphicData>
        </a:graphic>
      </p:graphicFrame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E061F1-C47C-4309-9F55-9F481C541CA3}" type="datetime1">
              <a:rPr lang="en-IN" smtClean="0"/>
              <a:t>19-01-2026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106582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F7857A61B76164BA98A89D85CEB89F3" ma:contentTypeVersion="3" ma:contentTypeDescription="Create a new document." ma:contentTypeScope="" ma:versionID="c8a03162020c390d372a2549bd4c95cf">
  <xsd:schema xmlns:xsd="http://www.w3.org/2001/XMLSchema" xmlns:xs="http://www.w3.org/2001/XMLSchema" xmlns:p="http://schemas.microsoft.com/office/2006/metadata/properties" xmlns:ns2="55e988a3-ac11-4feb-a8fd-3d3caa5abe9b" targetNamespace="http://schemas.microsoft.com/office/2006/metadata/properties" ma:root="true" ma:fieldsID="20d290c1c7947ca9bde9265cfc388916" ns2:_="">
    <xsd:import namespace="55e988a3-ac11-4feb-a8fd-3d3caa5abe9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5e988a3-ac11-4feb-a8fd-3d3caa5abe9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81BBFAA-5312-4F8A-AD9F-B3103A986E63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DC0E76BA-00B4-4361-93F7-A86A16B8EE09}"/>
</file>

<file path=customXml/itemProps3.xml><?xml version="1.0" encoding="utf-8"?>
<ds:datastoreItem xmlns:ds="http://schemas.openxmlformats.org/officeDocument/2006/customXml" ds:itemID="{9D946756-E895-452A-A383-0A0F1A566DF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852</TotalTime>
  <Words>4022</Words>
  <Application>Microsoft Office PowerPoint</Application>
  <PresentationFormat>On-screen Show (4:3)</PresentationFormat>
  <Paragraphs>504</Paragraphs>
  <Slides>71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72" baseType="lpstr">
      <vt:lpstr>Office Theme</vt:lpstr>
      <vt:lpstr>PowerPoint Presentation</vt:lpstr>
      <vt:lpstr>World Wide Web and Its Evolution</vt:lpstr>
      <vt:lpstr>World's first website</vt:lpstr>
      <vt:lpstr>Web 1.0 (1989–2000): The Static Web</vt:lpstr>
      <vt:lpstr>PowerPoint Presentation</vt:lpstr>
      <vt:lpstr>Uniform Resource Locator (URL)</vt:lpstr>
      <vt:lpstr>PowerPoint Presentation</vt:lpstr>
      <vt:lpstr>PowerPoint Presentation</vt:lpstr>
      <vt:lpstr>INTERNET/INTRANET/EXTRANET</vt:lpstr>
      <vt:lpstr>URI</vt:lpstr>
      <vt:lpstr>HTTP Request (Cont…)</vt:lpstr>
      <vt:lpstr>PowerPoint Presentation</vt:lpstr>
      <vt:lpstr>PowerPoint Presentation</vt:lpstr>
      <vt:lpstr>PowerPoint Presentation</vt:lpstr>
      <vt:lpstr>PowerPoint Presentation</vt:lpstr>
      <vt:lpstr>URL vs HTTP</vt:lpstr>
      <vt:lpstr>Web 2.0 (2000–2010): The Social and Interactive Web</vt:lpstr>
      <vt:lpstr>Web 3.0 (2010–Present): The Semantic and Decentralized Web</vt:lpstr>
      <vt:lpstr>Web 3.0 (2010–Present): The Semantic and Decentralized Web</vt:lpstr>
      <vt:lpstr>Web 4.0 (Emerging): The Intelligent and Ubiquitous Web</vt:lpstr>
      <vt:lpstr>Web 4.0 (Emerging): The Intelligent and Ubiquitous Web</vt:lpstr>
      <vt:lpstr>Web 4.0 (Emerging): The Intelligent and Ubiquitous Web</vt:lpstr>
      <vt:lpstr>Is HTML run by an interpreter or a compiler?</vt:lpstr>
      <vt:lpstr>Email</vt:lpstr>
      <vt:lpstr>Email</vt:lpstr>
      <vt:lpstr>Email</vt:lpstr>
      <vt:lpstr>Email</vt:lpstr>
      <vt:lpstr>Telnet</vt:lpstr>
      <vt:lpstr>Telnet</vt:lpstr>
      <vt:lpstr>Telnet</vt:lpstr>
      <vt:lpstr>Telnet</vt:lpstr>
      <vt:lpstr>File Transfer Protocol</vt:lpstr>
      <vt:lpstr>File Transfer Protocol</vt:lpstr>
      <vt:lpstr>File Transfer Protocol</vt:lpstr>
      <vt:lpstr>PowerPoint Presentation</vt:lpstr>
      <vt:lpstr>E-commerce</vt:lpstr>
      <vt:lpstr>E-commerce</vt:lpstr>
      <vt:lpstr>E-commerce</vt:lpstr>
      <vt:lpstr>E-commerce</vt:lpstr>
      <vt:lpstr>E-commerce</vt:lpstr>
      <vt:lpstr>Cloud Computing</vt:lpstr>
      <vt:lpstr>Cloud Computing</vt:lpstr>
      <vt:lpstr>Cloud Computing</vt:lpstr>
      <vt:lpstr>Video Conferencing</vt:lpstr>
      <vt:lpstr>Video Conferencing</vt:lpstr>
      <vt:lpstr>Video Conferencing</vt:lpstr>
      <vt:lpstr>Video Conferencing</vt:lpstr>
      <vt:lpstr>Internet Service Providers</vt:lpstr>
      <vt:lpstr>Internet Service Providers</vt:lpstr>
      <vt:lpstr>Internet Service Providers</vt:lpstr>
      <vt:lpstr>Internet Service Providers</vt:lpstr>
      <vt:lpstr>IP address</vt:lpstr>
      <vt:lpstr>IP address</vt:lpstr>
      <vt:lpstr>IP address</vt:lpstr>
      <vt:lpstr>IP address</vt:lpstr>
      <vt:lpstr>IP address</vt:lpstr>
      <vt:lpstr>IP address</vt:lpstr>
      <vt:lpstr>IP address</vt:lpstr>
      <vt:lpstr>Uniform Resource Locator</vt:lpstr>
      <vt:lpstr>Domain Name Servers- The Internet's Phonebook</vt:lpstr>
      <vt:lpstr>Domain Name Servers</vt:lpstr>
      <vt:lpstr>Web Browsers – The Gateway to the Internet</vt:lpstr>
      <vt:lpstr>Web Browsers – The Gateway to the Internet</vt:lpstr>
      <vt:lpstr>Web Browsers – The Gateway to the Internet</vt:lpstr>
      <vt:lpstr>Search Engine – The Internet’s Information Finder</vt:lpstr>
      <vt:lpstr>Search Engine</vt:lpstr>
      <vt:lpstr>Search Engine</vt:lpstr>
      <vt:lpstr>Web Server vs Application Server</vt:lpstr>
      <vt:lpstr>Web Server vs Application Server</vt:lpstr>
      <vt:lpstr>Web Server vs Application Server</vt:lpstr>
      <vt:lpstr>Web Server vs Application Server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World Wide Web</dc:title>
  <dc:creator>Ashoka Rajan</dc:creator>
  <cp:lastModifiedBy>Admin</cp:lastModifiedBy>
  <cp:revision>50</cp:revision>
  <dcterms:created xsi:type="dcterms:W3CDTF">2024-12-12T05:17:58Z</dcterms:created>
  <dcterms:modified xsi:type="dcterms:W3CDTF">2026-01-19T13:44:27Z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0x0101004F7857A61B76164BA98A89D85CEB89F3</vt:lpwstr>
  </property>
</Properties>
</file>